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Lst>
  <p:notesMasterIdLst>
    <p:notesMasterId r:id="rId35"/>
  </p:notesMasterIdLst>
  <p:sldIdLst>
    <p:sldId id="274" r:id="rId5"/>
    <p:sldId id="257" r:id="rId6"/>
    <p:sldId id="305" r:id="rId7"/>
    <p:sldId id="302" r:id="rId8"/>
    <p:sldId id="303" r:id="rId9"/>
    <p:sldId id="304" r:id="rId10"/>
    <p:sldId id="306" r:id="rId11"/>
    <p:sldId id="285" r:id="rId12"/>
    <p:sldId id="284" r:id="rId13"/>
    <p:sldId id="307" r:id="rId14"/>
    <p:sldId id="286" r:id="rId15"/>
    <p:sldId id="291" r:id="rId16"/>
    <p:sldId id="312" r:id="rId17"/>
    <p:sldId id="287" r:id="rId18"/>
    <p:sldId id="289" r:id="rId19"/>
    <p:sldId id="290" r:id="rId20"/>
    <p:sldId id="297" r:id="rId21"/>
    <p:sldId id="310" r:id="rId22"/>
    <p:sldId id="296" r:id="rId23"/>
    <p:sldId id="311" r:id="rId24"/>
    <p:sldId id="298" r:id="rId25"/>
    <p:sldId id="295" r:id="rId26"/>
    <p:sldId id="292" r:id="rId27"/>
    <p:sldId id="308" r:id="rId28"/>
    <p:sldId id="294" r:id="rId29"/>
    <p:sldId id="300" r:id="rId30"/>
    <p:sldId id="299" r:id="rId31"/>
    <p:sldId id="309" r:id="rId32"/>
    <p:sldId id="301" r:id="rId33"/>
    <p:sldId id="272" r:id="rId34"/>
  </p:sldIdLst>
  <p:sldSz cx="9144000" cy="5143500" type="screen16x9"/>
  <p:notesSz cx="6858000" cy="91440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1858A8"/>
    <a:srgbClr val="87BC40"/>
    <a:srgbClr val="0696D7"/>
    <a:srgbClr val="005E30"/>
    <a:srgbClr val="E4E4E4"/>
    <a:srgbClr val="D7D7D7"/>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6" autoAdjust="0"/>
    <p:restoredTop sz="64233" autoAdjust="0"/>
  </p:normalViewPr>
  <p:slideViewPr>
    <p:cSldViewPr snapToGrid="0" snapToObjects="1">
      <p:cViewPr varScale="1">
        <p:scale>
          <a:sx n="98" d="100"/>
          <a:sy n="98" d="100"/>
        </p:scale>
        <p:origin x="159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DS </a:t>
            </a:r>
            <a:r>
              <a:rPr lang="en-US" smtClean="0"/>
              <a:t>resiliency </a:t>
            </a:r>
            <a:r>
              <a:rPr lang="en-US" altLang="zh-CN" smtClean="0"/>
              <a:t>improvements</a:t>
            </a:r>
            <a:endParaRPr lang="en-US" dirty="0"/>
          </a:p>
        </c:rich>
      </c:tx>
      <c:layout>
        <c:manualLayout>
          <c:xMode val="edge"/>
          <c:yMode val="edge"/>
          <c:x val="0.15894462861665501"/>
          <c:y val="1.0250494282309001E-4"/>
        </c:manualLayout>
      </c:layout>
      <c:overlay val="0"/>
    </c:title>
    <c:autoTitleDeleted val="0"/>
    <c:plotArea>
      <c:layout>
        <c:manualLayout>
          <c:layoutTarget val="inner"/>
          <c:xMode val="edge"/>
          <c:yMode val="edge"/>
          <c:x val="0.10154318486852799"/>
          <c:y val="0.23642788414733201"/>
          <c:w val="0.77169321384596601"/>
          <c:h val="0.88739734530534797"/>
        </c:manualLayout>
      </c:layout>
      <c:pieChart>
        <c:varyColors val="1"/>
        <c:ser>
          <c:idx val="0"/>
          <c:order val="0"/>
          <c:tx>
            <c:strRef>
              <c:f>Sheet1!$B$1</c:f>
              <c:strCache>
                <c:ptCount val="1"/>
                <c:pt idx="0">
                  <c:v>2014</c:v>
                </c:pt>
              </c:strCache>
            </c:strRef>
          </c:tx>
          <c:spPr>
            <a:ln w="63500">
              <a:noFill/>
              <a:headEnd type="oval"/>
              <a:tailEnd type="oval"/>
            </a:ln>
            <a:effectLst/>
          </c:spPr>
          <c:explosion val="2"/>
          <c:dPt>
            <c:idx val="0"/>
            <c:bubble3D val="0"/>
            <c:spPr>
              <a:solidFill>
                <a:srgbClr val="FF3300"/>
              </a:solidFill>
              <a:ln w="63500">
                <a:noFill/>
                <a:headEnd type="oval"/>
                <a:tailEnd type="oval"/>
              </a:ln>
              <a:effectLst/>
            </c:spPr>
            <c:extLst xmlns:c16r2="http://schemas.microsoft.com/office/drawing/2015/06/chart">
              <c:ext xmlns:c16="http://schemas.microsoft.com/office/drawing/2014/chart" uri="{C3380CC4-5D6E-409C-BE32-E72D297353CC}">
                <c16:uniqueId val="{00000001-11A1-45BE-B334-DF67E84C190E}"/>
              </c:ext>
            </c:extLst>
          </c:dPt>
          <c:dPt>
            <c:idx val="1"/>
            <c:bubble3D val="0"/>
            <c:spPr>
              <a:solidFill>
                <a:srgbClr val="1858A8"/>
              </a:solidFill>
              <a:ln w="63500">
                <a:noFill/>
                <a:headEnd type="oval"/>
                <a:tailEnd type="oval"/>
              </a:ln>
              <a:effectLst/>
            </c:spPr>
            <c:extLst xmlns:c16r2="http://schemas.microsoft.com/office/drawing/2015/06/chart">
              <c:ext xmlns:c16="http://schemas.microsoft.com/office/drawing/2014/chart" uri="{C3380CC4-5D6E-409C-BE32-E72D297353CC}">
                <c16:uniqueId val="{00000003-11A1-45BE-B334-DF67E84C190E}"/>
              </c:ext>
            </c:extLst>
          </c:dPt>
          <c:dPt>
            <c:idx val="2"/>
            <c:bubble3D val="0"/>
            <c:spPr>
              <a:solidFill>
                <a:srgbClr val="87BC40"/>
              </a:solidFill>
              <a:ln w="63500">
                <a:noFill/>
                <a:headEnd type="oval"/>
                <a:tailEnd type="oval"/>
              </a:ln>
              <a:effectLst/>
            </c:spPr>
            <c:extLst xmlns:c16r2="http://schemas.microsoft.com/office/drawing/2015/06/chart">
              <c:ext xmlns:c16="http://schemas.microsoft.com/office/drawing/2014/chart" uri="{C3380CC4-5D6E-409C-BE32-E72D297353CC}">
                <c16:uniqueId val="{00000005-11A1-45BE-B334-DF67E84C190E}"/>
              </c:ext>
            </c:extLst>
          </c:dPt>
          <c:dLbls>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Critical</c:v>
                </c:pt>
                <c:pt idx="1">
                  <c:v>Major</c:v>
                </c:pt>
                <c:pt idx="2">
                  <c:v>Minor</c:v>
                </c:pt>
              </c:strCache>
            </c:strRef>
          </c:cat>
          <c:val>
            <c:numRef>
              <c:f>Sheet1!$B$2:$B$4</c:f>
              <c:numCache>
                <c:formatCode>General</c:formatCode>
                <c:ptCount val="3"/>
                <c:pt idx="0">
                  <c:v>7</c:v>
                </c:pt>
                <c:pt idx="1">
                  <c:v>21</c:v>
                </c:pt>
                <c:pt idx="2">
                  <c:v>1</c:v>
                </c:pt>
              </c:numCache>
            </c:numRef>
          </c:val>
          <c:extLst xmlns:c16r2="http://schemas.microsoft.com/office/drawing/2015/06/chart">
            <c:ext xmlns:c16="http://schemas.microsoft.com/office/drawing/2014/chart" uri="{C3380CC4-5D6E-409C-BE32-E72D297353CC}">
              <c16:uniqueId val="{00000006-11A1-45BE-B334-DF67E84C190E}"/>
            </c:ext>
          </c:extLst>
        </c:ser>
        <c:dLbls>
          <c:showLegendKey val="0"/>
          <c:showVal val="0"/>
          <c:showCatName val="0"/>
          <c:showSerName val="0"/>
          <c:showPercent val="0"/>
          <c:showBubbleSize val="0"/>
          <c:showLeaderLines val="1"/>
        </c:dLbls>
        <c:firstSliceAng val="0"/>
      </c:pieChart>
    </c:plotArea>
    <c:legend>
      <c:legendPos val="tr"/>
      <c:layout>
        <c:manualLayout>
          <c:xMode val="edge"/>
          <c:yMode val="edge"/>
          <c:x val="0.78170976869058995"/>
          <c:y val="9.5922040647553303E-2"/>
          <c:w val="0.165809780275679"/>
          <c:h val="0.20090770236535699"/>
        </c:manualLayout>
      </c:layout>
      <c:overlay val="0"/>
      <c:txPr>
        <a:bodyPr/>
        <a:lstStyle/>
        <a:p>
          <a:pPr>
            <a:defRPr sz="1100"/>
          </a:pPr>
          <a:endParaRPr lang="en-US"/>
        </a:p>
      </c:txPr>
    </c:legend>
    <c:plotVisOnly val="1"/>
    <c:dispBlanksAs val="gap"/>
    <c:showDLblsOverMax val="0"/>
  </c:chart>
  <c:txPr>
    <a:bodyPr/>
    <a:lstStyle/>
    <a:p>
      <a:pPr>
        <a:defRPr sz="1800" b="0" i="0" baseline="0">
          <a:latin typeface="Artifakt ElementOfc"/>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D1896-EB95-45C5-9FC3-25550A7B2560}" type="doc">
      <dgm:prSet loTypeId="urn:microsoft.com/office/officeart/2005/8/layout/process1" loCatId="process" qsTypeId="urn:microsoft.com/office/officeart/2005/8/quickstyle/simple1" qsCatId="simple" csTypeId="urn:microsoft.com/office/officeart/2005/8/colors/accent1_2" csCatId="accent1" phldr="1"/>
      <dgm:spPr/>
    </dgm:pt>
    <dgm:pt modelId="{13FC0C72-9648-41B6-B7D6-6BCD8C27BF87}">
      <dgm:prSet phldrT="[Text]" custT="1"/>
      <dgm:spPr>
        <a:solidFill>
          <a:srgbClr val="1858A8"/>
        </a:solidFill>
      </dgm:spPr>
      <dgm:t>
        <a:bodyPr/>
        <a:lstStyle/>
        <a:p>
          <a:r>
            <a:rPr lang="en-US" sz="1800" dirty="0" smtClean="0"/>
            <a:t>DS</a:t>
          </a:r>
          <a:endParaRPr lang="en-US" sz="1800" dirty="0"/>
        </a:p>
      </dgm:t>
    </dgm:pt>
    <dgm:pt modelId="{CBA64F9A-88A3-4EAB-A5D3-D4D8FBEF99E0}" type="parTrans" cxnId="{52AB4D80-9FA9-4646-9EFB-E2BB1FB14291}">
      <dgm:prSet/>
      <dgm:spPr/>
      <dgm:t>
        <a:bodyPr/>
        <a:lstStyle/>
        <a:p>
          <a:endParaRPr lang="en-US"/>
        </a:p>
      </dgm:t>
    </dgm:pt>
    <dgm:pt modelId="{70E45270-352D-453D-86DF-12ADF4D37556}" type="sibTrans" cxnId="{52AB4D80-9FA9-4646-9EFB-E2BB1FB14291}">
      <dgm:prSet/>
      <dgm:spPr>
        <a:noFill/>
      </dgm:spPr>
      <dgm:t>
        <a:bodyPr/>
        <a:lstStyle/>
        <a:p>
          <a:endParaRPr lang="en-US"/>
        </a:p>
      </dgm:t>
    </dgm:pt>
    <dgm:pt modelId="{298FD210-0A0D-42D6-BC4E-7CC71C5CC7A1}">
      <dgm:prSet phldrT="[Text]" custT="1"/>
      <dgm:spPr>
        <a:solidFill>
          <a:srgbClr val="1858A8"/>
        </a:solidFill>
      </dgm:spPr>
      <dgm:t>
        <a:bodyPr/>
        <a:lstStyle/>
        <a:p>
          <a:r>
            <a:rPr lang="en-US" sz="1800" dirty="0" smtClean="0"/>
            <a:t>OSS</a:t>
          </a:r>
          <a:endParaRPr lang="en-US" sz="1800" dirty="0"/>
        </a:p>
      </dgm:t>
    </dgm:pt>
    <dgm:pt modelId="{0CDB35F2-004A-4CC0-B9A0-5B6B5183D8ED}" type="parTrans" cxnId="{2C2BC57E-AC98-4547-908A-FE0E42A8133F}">
      <dgm:prSet/>
      <dgm:spPr/>
      <dgm:t>
        <a:bodyPr/>
        <a:lstStyle/>
        <a:p>
          <a:endParaRPr lang="en-US"/>
        </a:p>
      </dgm:t>
    </dgm:pt>
    <dgm:pt modelId="{AAE97A22-41E8-4EA7-ABBA-13A34239B5A9}" type="sibTrans" cxnId="{2C2BC57E-AC98-4547-908A-FE0E42A8133F}">
      <dgm:prSet/>
      <dgm:spPr/>
      <dgm:t>
        <a:bodyPr/>
        <a:lstStyle/>
        <a:p>
          <a:endParaRPr lang="en-US"/>
        </a:p>
      </dgm:t>
    </dgm:pt>
    <dgm:pt modelId="{0BE6A2A2-B539-4B66-92D0-2E86D1AE2D57}">
      <dgm:prSet phldrT="[Text]" phldr="1"/>
      <dgm:spPr>
        <a:noFill/>
        <a:ln>
          <a:noFill/>
        </a:ln>
      </dgm:spPr>
      <dgm:t>
        <a:bodyPr/>
        <a:lstStyle/>
        <a:p>
          <a:endParaRPr lang="en-US" dirty="0"/>
        </a:p>
      </dgm:t>
    </dgm:pt>
    <dgm:pt modelId="{9EC79D08-399F-4FDE-B994-FC1F75761656}" type="sibTrans" cxnId="{A5AB5673-BC97-44B9-AC46-DCB0E22F550E}">
      <dgm:prSet/>
      <dgm:spPr>
        <a:solidFill>
          <a:srgbClr val="005E30"/>
        </a:solidFill>
      </dgm:spPr>
      <dgm:t>
        <a:bodyPr/>
        <a:lstStyle/>
        <a:p>
          <a:endParaRPr lang="en-US"/>
        </a:p>
      </dgm:t>
    </dgm:pt>
    <dgm:pt modelId="{2E12E1BE-24B7-477A-A5B7-D19830E126C8}" type="parTrans" cxnId="{A5AB5673-BC97-44B9-AC46-DCB0E22F550E}">
      <dgm:prSet/>
      <dgm:spPr/>
      <dgm:t>
        <a:bodyPr/>
        <a:lstStyle/>
        <a:p>
          <a:endParaRPr lang="en-US"/>
        </a:p>
      </dgm:t>
    </dgm:pt>
    <dgm:pt modelId="{9E8C1F86-02FB-4AED-B701-7D162BDF66BF}" type="pres">
      <dgm:prSet presAssocID="{A5BD1896-EB95-45C5-9FC3-25550A7B2560}" presName="Name0" presStyleCnt="0">
        <dgm:presLayoutVars>
          <dgm:dir/>
          <dgm:resizeHandles val="exact"/>
        </dgm:presLayoutVars>
      </dgm:prSet>
      <dgm:spPr/>
    </dgm:pt>
    <dgm:pt modelId="{096C5A82-7A32-4F1D-98D8-779AC58C6EAD}" type="pres">
      <dgm:prSet presAssocID="{13FC0C72-9648-41B6-B7D6-6BCD8C27BF87}" presName="node" presStyleLbl="node1" presStyleIdx="0" presStyleCnt="3">
        <dgm:presLayoutVars>
          <dgm:bulletEnabled val="1"/>
        </dgm:presLayoutVars>
      </dgm:prSet>
      <dgm:spPr/>
      <dgm:t>
        <a:bodyPr/>
        <a:lstStyle/>
        <a:p>
          <a:endParaRPr lang="en-US"/>
        </a:p>
      </dgm:t>
    </dgm:pt>
    <dgm:pt modelId="{5C91A20E-48EF-4E1D-99B4-61A1F9CE7E7E}" type="pres">
      <dgm:prSet presAssocID="{70E45270-352D-453D-86DF-12ADF4D37556}" presName="sibTrans" presStyleLbl="sibTrans2D1" presStyleIdx="0" presStyleCnt="2"/>
      <dgm:spPr/>
      <dgm:t>
        <a:bodyPr/>
        <a:lstStyle/>
        <a:p>
          <a:endParaRPr lang="en-US"/>
        </a:p>
      </dgm:t>
    </dgm:pt>
    <dgm:pt modelId="{1800CEC0-A347-4346-A41F-547A3A88E645}" type="pres">
      <dgm:prSet presAssocID="{70E45270-352D-453D-86DF-12ADF4D37556}" presName="connectorText" presStyleLbl="sibTrans2D1" presStyleIdx="0" presStyleCnt="2"/>
      <dgm:spPr/>
      <dgm:t>
        <a:bodyPr/>
        <a:lstStyle/>
        <a:p>
          <a:endParaRPr lang="en-US"/>
        </a:p>
      </dgm:t>
    </dgm:pt>
    <dgm:pt modelId="{EF1FC4B7-4560-4EAA-B17C-69EDAD6C3EB0}" type="pres">
      <dgm:prSet presAssocID="{0BE6A2A2-B539-4B66-92D0-2E86D1AE2D57}" presName="node" presStyleLbl="node1" presStyleIdx="1" presStyleCnt="3">
        <dgm:presLayoutVars>
          <dgm:bulletEnabled val="1"/>
        </dgm:presLayoutVars>
      </dgm:prSet>
      <dgm:spPr/>
      <dgm:t>
        <a:bodyPr/>
        <a:lstStyle/>
        <a:p>
          <a:endParaRPr lang="en-US"/>
        </a:p>
      </dgm:t>
    </dgm:pt>
    <dgm:pt modelId="{461CDEA1-B296-4B94-91D0-7603038DCF14}" type="pres">
      <dgm:prSet presAssocID="{9EC79D08-399F-4FDE-B994-FC1F75761656}" presName="sibTrans" presStyleLbl="sibTrans2D1" presStyleIdx="1" presStyleCnt="2" custScaleX="687239" custLinFactX="-133018" custLinFactNeighborX="-200000" custLinFactNeighborY="-2272"/>
      <dgm:spPr/>
      <dgm:t>
        <a:bodyPr/>
        <a:lstStyle/>
        <a:p>
          <a:endParaRPr lang="en-US"/>
        </a:p>
      </dgm:t>
    </dgm:pt>
    <dgm:pt modelId="{90A230AF-FAC9-4168-972A-5E998DCC1169}" type="pres">
      <dgm:prSet presAssocID="{9EC79D08-399F-4FDE-B994-FC1F75761656}" presName="connectorText" presStyleLbl="sibTrans2D1" presStyleIdx="1" presStyleCnt="2"/>
      <dgm:spPr/>
      <dgm:t>
        <a:bodyPr/>
        <a:lstStyle/>
        <a:p>
          <a:endParaRPr lang="en-US"/>
        </a:p>
      </dgm:t>
    </dgm:pt>
    <dgm:pt modelId="{627DCB95-28C4-4840-A691-960BBA28F792}" type="pres">
      <dgm:prSet presAssocID="{298FD210-0A0D-42D6-BC4E-7CC71C5CC7A1}" presName="node" presStyleLbl="node1" presStyleIdx="2" presStyleCnt="3">
        <dgm:presLayoutVars>
          <dgm:bulletEnabled val="1"/>
        </dgm:presLayoutVars>
      </dgm:prSet>
      <dgm:spPr/>
      <dgm:t>
        <a:bodyPr/>
        <a:lstStyle/>
        <a:p>
          <a:endParaRPr lang="en-US"/>
        </a:p>
      </dgm:t>
    </dgm:pt>
  </dgm:ptLst>
  <dgm:cxnLst>
    <dgm:cxn modelId="{52AB4D80-9FA9-4646-9EFB-E2BB1FB14291}" srcId="{A5BD1896-EB95-45C5-9FC3-25550A7B2560}" destId="{13FC0C72-9648-41B6-B7D6-6BCD8C27BF87}" srcOrd="0" destOrd="0" parTransId="{CBA64F9A-88A3-4EAB-A5D3-D4D8FBEF99E0}" sibTransId="{70E45270-352D-453D-86DF-12ADF4D37556}"/>
    <dgm:cxn modelId="{E972A644-D24A-4285-9EC7-73375F916AE1}" type="presOf" srcId="{298FD210-0A0D-42D6-BC4E-7CC71C5CC7A1}" destId="{627DCB95-28C4-4840-A691-960BBA28F792}" srcOrd="0" destOrd="0" presId="urn:microsoft.com/office/officeart/2005/8/layout/process1"/>
    <dgm:cxn modelId="{5E502B8E-BED5-4C6C-979F-87909F680086}" type="presOf" srcId="{A5BD1896-EB95-45C5-9FC3-25550A7B2560}" destId="{9E8C1F86-02FB-4AED-B701-7D162BDF66BF}" srcOrd="0" destOrd="0" presId="urn:microsoft.com/office/officeart/2005/8/layout/process1"/>
    <dgm:cxn modelId="{46CBD743-BFDB-436F-9F0E-6C8F8E6B18D4}" type="presOf" srcId="{9EC79D08-399F-4FDE-B994-FC1F75761656}" destId="{461CDEA1-B296-4B94-91D0-7603038DCF14}" srcOrd="0" destOrd="0" presId="urn:microsoft.com/office/officeart/2005/8/layout/process1"/>
    <dgm:cxn modelId="{9347155D-A28C-454E-A494-8F2C1D7E3CA6}" type="presOf" srcId="{9EC79D08-399F-4FDE-B994-FC1F75761656}" destId="{90A230AF-FAC9-4168-972A-5E998DCC1169}" srcOrd="1" destOrd="0" presId="urn:microsoft.com/office/officeart/2005/8/layout/process1"/>
    <dgm:cxn modelId="{0E5AA33C-64F2-4C97-9422-54B2802E3E43}" type="presOf" srcId="{13FC0C72-9648-41B6-B7D6-6BCD8C27BF87}" destId="{096C5A82-7A32-4F1D-98D8-779AC58C6EAD}" srcOrd="0" destOrd="0" presId="urn:microsoft.com/office/officeart/2005/8/layout/process1"/>
    <dgm:cxn modelId="{2C2BC57E-AC98-4547-908A-FE0E42A8133F}" srcId="{A5BD1896-EB95-45C5-9FC3-25550A7B2560}" destId="{298FD210-0A0D-42D6-BC4E-7CC71C5CC7A1}" srcOrd="2" destOrd="0" parTransId="{0CDB35F2-004A-4CC0-B9A0-5B6B5183D8ED}" sibTransId="{AAE97A22-41E8-4EA7-ABBA-13A34239B5A9}"/>
    <dgm:cxn modelId="{8513FEC5-8F74-41B2-B170-6425854F1E06}" type="presOf" srcId="{70E45270-352D-453D-86DF-12ADF4D37556}" destId="{5C91A20E-48EF-4E1D-99B4-61A1F9CE7E7E}" srcOrd="0" destOrd="0" presId="urn:microsoft.com/office/officeart/2005/8/layout/process1"/>
    <dgm:cxn modelId="{5E7C266D-8837-4EDC-8203-9CFE1256C373}" type="presOf" srcId="{70E45270-352D-453D-86DF-12ADF4D37556}" destId="{1800CEC0-A347-4346-A41F-547A3A88E645}" srcOrd="1" destOrd="0" presId="urn:microsoft.com/office/officeart/2005/8/layout/process1"/>
    <dgm:cxn modelId="{9B6511DA-0B81-43E9-9225-B7F4F5873BEF}" type="presOf" srcId="{0BE6A2A2-B539-4B66-92D0-2E86D1AE2D57}" destId="{EF1FC4B7-4560-4EAA-B17C-69EDAD6C3EB0}" srcOrd="0" destOrd="0" presId="urn:microsoft.com/office/officeart/2005/8/layout/process1"/>
    <dgm:cxn modelId="{A5AB5673-BC97-44B9-AC46-DCB0E22F550E}" srcId="{A5BD1896-EB95-45C5-9FC3-25550A7B2560}" destId="{0BE6A2A2-B539-4B66-92D0-2E86D1AE2D57}" srcOrd="1" destOrd="0" parTransId="{2E12E1BE-24B7-477A-A5B7-D19830E126C8}" sibTransId="{9EC79D08-399F-4FDE-B994-FC1F75761656}"/>
    <dgm:cxn modelId="{C8C25489-E1EB-48AD-9A94-273D3B0A8E78}" type="presParOf" srcId="{9E8C1F86-02FB-4AED-B701-7D162BDF66BF}" destId="{096C5A82-7A32-4F1D-98D8-779AC58C6EAD}" srcOrd="0" destOrd="0" presId="urn:microsoft.com/office/officeart/2005/8/layout/process1"/>
    <dgm:cxn modelId="{AB89AC8B-D059-4A8B-8AD0-D64418FADEF3}" type="presParOf" srcId="{9E8C1F86-02FB-4AED-B701-7D162BDF66BF}" destId="{5C91A20E-48EF-4E1D-99B4-61A1F9CE7E7E}" srcOrd="1" destOrd="0" presId="urn:microsoft.com/office/officeart/2005/8/layout/process1"/>
    <dgm:cxn modelId="{BD38A441-6E66-4A26-B0EE-73918611596E}" type="presParOf" srcId="{5C91A20E-48EF-4E1D-99B4-61A1F9CE7E7E}" destId="{1800CEC0-A347-4346-A41F-547A3A88E645}" srcOrd="0" destOrd="0" presId="urn:microsoft.com/office/officeart/2005/8/layout/process1"/>
    <dgm:cxn modelId="{1A15B36D-A959-47FA-9559-C706F36F285B}" type="presParOf" srcId="{9E8C1F86-02FB-4AED-B701-7D162BDF66BF}" destId="{EF1FC4B7-4560-4EAA-B17C-69EDAD6C3EB0}" srcOrd="2" destOrd="0" presId="urn:microsoft.com/office/officeart/2005/8/layout/process1"/>
    <dgm:cxn modelId="{22E188C7-7A91-4028-84C7-10A099938C5A}" type="presParOf" srcId="{9E8C1F86-02FB-4AED-B701-7D162BDF66BF}" destId="{461CDEA1-B296-4B94-91D0-7603038DCF14}" srcOrd="3" destOrd="0" presId="urn:microsoft.com/office/officeart/2005/8/layout/process1"/>
    <dgm:cxn modelId="{33608D23-02F9-4050-AE77-6A5C72265422}" type="presParOf" srcId="{461CDEA1-B296-4B94-91D0-7603038DCF14}" destId="{90A230AF-FAC9-4168-972A-5E998DCC1169}" srcOrd="0" destOrd="0" presId="urn:microsoft.com/office/officeart/2005/8/layout/process1"/>
    <dgm:cxn modelId="{F602414D-C1B1-4529-A166-3BEC1062E663}" type="presParOf" srcId="{9E8C1F86-02FB-4AED-B701-7D162BDF66BF}" destId="{627DCB95-28C4-4840-A691-960BBA28F79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D1896-EB95-45C5-9FC3-25550A7B2560}" type="doc">
      <dgm:prSet loTypeId="urn:microsoft.com/office/officeart/2005/8/layout/process1" loCatId="process" qsTypeId="urn:microsoft.com/office/officeart/2005/8/quickstyle/simple1" qsCatId="simple" csTypeId="urn:microsoft.com/office/officeart/2005/8/colors/accent1_2" csCatId="accent1" phldr="1"/>
      <dgm:spPr/>
    </dgm:pt>
    <dgm:pt modelId="{13FC0C72-9648-41B6-B7D6-6BCD8C27BF87}">
      <dgm:prSet phldrT="[Text]"/>
      <dgm:spPr>
        <a:solidFill>
          <a:srgbClr val="1858A8"/>
        </a:solidFill>
      </dgm:spPr>
      <dgm:t>
        <a:bodyPr/>
        <a:lstStyle/>
        <a:p>
          <a:r>
            <a:rPr lang="en-US" dirty="0" smtClean="0"/>
            <a:t>DS</a:t>
          </a:r>
          <a:endParaRPr lang="en-US" dirty="0"/>
        </a:p>
      </dgm:t>
    </dgm:pt>
    <dgm:pt modelId="{CBA64F9A-88A3-4EAB-A5D3-D4D8FBEF99E0}" type="parTrans" cxnId="{52AB4D80-9FA9-4646-9EFB-E2BB1FB14291}">
      <dgm:prSet/>
      <dgm:spPr/>
      <dgm:t>
        <a:bodyPr/>
        <a:lstStyle/>
        <a:p>
          <a:endParaRPr lang="en-US"/>
        </a:p>
      </dgm:t>
    </dgm:pt>
    <dgm:pt modelId="{70E45270-352D-453D-86DF-12ADF4D37556}" type="sibTrans" cxnId="{52AB4D80-9FA9-4646-9EFB-E2BB1FB14291}">
      <dgm:prSet/>
      <dgm:spPr>
        <a:solidFill>
          <a:srgbClr val="005E30"/>
        </a:solidFill>
      </dgm:spPr>
      <dgm:t>
        <a:bodyPr/>
        <a:lstStyle/>
        <a:p>
          <a:endParaRPr lang="en-US"/>
        </a:p>
      </dgm:t>
    </dgm:pt>
    <dgm:pt modelId="{298FD210-0A0D-42D6-BC4E-7CC71C5CC7A1}">
      <dgm:prSet phldrT="[Text]"/>
      <dgm:spPr>
        <a:solidFill>
          <a:srgbClr val="1858A8"/>
        </a:solidFill>
      </dgm:spPr>
      <dgm:t>
        <a:bodyPr/>
        <a:lstStyle/>
        <a:p>
          <a:r>
            <a:rPr lang="en-US" dirty="0" smtClean="0"/>
            <a:t>OSS</a:t>
          </a:r>
          <a:endParaRPr lang="en-US" dirty="0"/>
        </a:p>
      </dgm:t>
    </dgm:pt>
    <dgm:pt modelId="{0CDB35F2-004A-4CC0-B9A0-5B6B5183D8ED}" type="parTrans" cxnId="{2C2BC57E-AC98-4547-908A-FE0E42A8133F}">
      <dgm:prSet/>
      <dgm:spPr/>
      <dgm:t>
        <a:bodyPr/>
        <a:lstStyle/>
        <a:p>
          <a:endParaRPr lang="en-US"/>
        </a:p>
      </dgm:t>
    </dgm:pt>
    <dgm:pt modelId="{AAE97A22-41E8-4EA7-ABBA-13A34239B5A9}" type="sibTrans" cxnId="{2C2BC57E-AC98-4547-908A-FE0E42A8133F}">
      <dgm:prSet/>
      <dgm:spPr/>
      <dgm:t>
        <a:bodyPr/>
        <a:lstStyle/>
        <a:p>
          <a:endParaRPr lang="en-US"/>
        </a:p>
      </dgm:t>
    </dgm:pt>
    <dgm:pt modelId="{0BE6A2A2-B539-4B66-92D0-2E86D1AE2D57}">
      <dgm:prSet phldrT="[Text]"/>
      <dgm:spPr>
        <a:solidFill>
          <a:srgbClr val="1858A8"/>
        </a:solidFill>
      </dgm:spPr>
      <dgm:t>
        <a:bodyPr/>
        <a:lstStyle/>
        <a:p>
          <a:r>
            <a:rPr lang="en-US" dirty="0" smtClean="0"/>
            <a:t>Mock Server</a:t>
          </a:r>
          <a:endParaRPr lang="en-US" dirty="0"/>
        </a:p>
      </dgm:t>
    </dgm:pt>
    <dgm:pt modelId="{9EC79D08-399F-4FDE-B994-FC1F75761656}" type="sibTrans" cxnId="{A5AB5673-BC97-44B9-AC46-DCB0E22F550E}">
      <dgm:prSet/>
      <dgm:spPr>
        <a:solidFill>
          <a:srgbClr val="005E30"/>
        </a:solidFill>
      </dgm:spPr>
      <dgm:t>
        <a:bodyPr/>
        <a:lstStyle/>
        <a:p>
          <a:endParaRPr lang="en-US"/>
        </a:p>
      </dgm:t>
    </dgm:pt>
    <dgm:pt modelId="{2E12E1BE-24B7-477A-A5B7-D19830E126C8}" type="parTrans" cxnId="{A5AB5673-BC97-44B9-AC46-DCB0E22F550E}">
      <dgm:prSet/>
      <dgm:spPr/>
      <dgm:t>
        <a:bodyPr/>
        <a:lstStyle/>
        <a:p>
          <a:endParaRPr lang="en-US"/>
        </a:p>
      </dgm:t>
    </dgm:pt>
    <dgm:pt modelId="{9E8C1F86-02FB-4AED-B701-7D162BDF66BF}" type="pres">
      <dgm:prSet presAssocID="{A5BD1896-EB95-45C5-9FC3-25550A7B2560}" presName="Name0" presStyleCnt="0">
        <dgm:presLayoutVars>
          <dgm:dir/>
          <dgm:resizeHandles val="exact"/>
        </dgm:presLayoutVars>
      </dgm:prSet>
      <dgm:spPr/>
    </dgm:pt>
    <dgm:pt modelId="{096C5A82-7A32-4F1D-98D8-779AC58C6EAD}" type="pres">
      <dgm:prSet presAssocID="{13FC0C72-9648-41B6-B7D6-6BCD8C27BF87}" presName="node" presStyleLbl="node1" presStyleIdx="0" presStyleCnt="3">
        <dgm:presLayoutVars>
          <dgm:bulletEnabled val="1"/>
        </dgm:presLayoutVars>
      </dgm:prSet>
      <dgm:spPr/>
      <dgm:t>
        <a:bodyPr/>
        <a:lstStyle/>
        <a:p>
          <a:endParaRPr lang="en-US"/>
        </a:p>
      </dgm:t>
    </dgm:pt>
    <dgm:pt modelId="{5C91A20E-48EF-4E1D-99B4-61A1F9CE7E7E}" type="pres">
      <dgm:prSet presAssocID="{70E45270-352D-453D-86DF-12ADF4D37556}" presName="sibTrans" presStyleLbl="sibTrans2D1" presStyleIdx="0" presStyleCnt="2"/>
      <dgm:spPr/>
      <dgm:t>
        <a:bodyPr/>
        <a:lstStyle/>
        <a:p>
          <a:endParaRPr lang="en-US"/>
        </a:p>
      </dgm:t>
    </dgm:pt>
    <dgm:pt modelId="{1800CEC0-A347-4346-A41F-547A3A88E645}" type="pres">
      <dgm:prSet presAssocID="{70E45270-352D-453D-86DF-12ADF4D37556}" presName="connectorText" presStyleLbl="sibTrans2D1" presStyleIdx="0" presStyleCnt="2"/>
      <dgm:spPr/>
      <dgm:t>
        <a:bodyPr/>
        <a:lstStyle/>
        <a:p>
          <a:endParaRPr lang="en-US"/>
        </a:p>
      </dgm:t>
    </dgm:pt>
    <dgm:pt modelId="{EF1FC4B7-4560-4EAA-B17C-69EDAD6C3EB0}" type="pres">
      <dgm:prSet presAssocID="{0BE6A2A2-B539-4B66-92D0-2E86D1AE2D57}" presName="node" presStyleLbl="node1" presStyleIdx="1" presStyleCnt="3">
        <dgm:presLayoutVars>
          <dgm:bulletEnabled val="1"/>
        </dgm:presLayoutVars>
      </dgm:prSet>
      <dgm:spPr/>
      <dgm:t>
        <a:bodyPr/>
        <a:lstStyle/>
        <a:p>
          <a:endParaRPr lang="en-US"/>
        </a:p>
      </dgm:t>
    </dgm:pt>
    <dgm:pt modelId="{461CDEA1-B296-4B94-91D0-7603038DCF14}" type="pres">
      <dgm:prSet presAssocID="{9EC79D08-399F-4FDE-B994-FC1F75761656}" presName="sibTrans" presStyleLbl="sibTrans2D1" presStyleIdx="1" presStyleCnt="2"/>
      <dgm:spPr/>
      <dgm:t>
        <a:bodyPr/>
        <a:lstStyle/>
        <a:p>
          <a:endParaRPr lang="en-US"/>
        </a:p>
      </dgm:t>
    </dgm:pt>
    <dgm:pt modelId="{90A230AF-FAC9-4168-972A-5E998DCC1169}" type="pres">
      <dgm:prSet presAssocID="{9EC79D08-399F-4FDE-B994-FC1F75761656}" presName="connectorText" presStyleLbl="sibTrans2D1" presStyleIdx="1" presStyleCnt="2"/>
      <dgm:spPr/>
      <dgm:t>
        <a:bodyPr/>
        <a:lstStyle/>
        <a:p>
          <a:endParaRPr lang="en-US"/>
        </a:p>
      </dgm:t>
    </dgm:pt>
    <dgm:pt modelId="{627DCB95-28C4-4840-A691-960BBA28F792}" type="pres">
      <dgm:prSet presAssocID="{298FD210-0A0D-42D6-BC4E-7CC71C5CC7A1}" presName="node" presStyleLbl="node1" presStyleIdx="2" presStyleCnt="3">
        <dgm:presLayoutVars>
          <dgm:bulletEnabled val="1"/>
        </dgm:presLayoutVars>
      </dgm:prSet>
      <dgm:spPr/>
      <dgm:t>
        <a:bodyPr/>
        <a:lstStyle/>
        <a:p>
          <a:endParaRPr lang="en-US"/>
        </a:p>
      </dgm:t>
    </dgm:pt>
  </dgm:ptLst>
  <dgm:cxnLst>
    <dgm:cxn modelId="{358A9E8A-D390-4181-B0BE-D562524D0879}" type="presOf" srcId="{0BE6A2A2-B539-4B66-92D0-2E86D1AE2D57}" destId="{EF1FC4B7-4560-4EAA-B17C-69EDAD6C3EB0}" srcOrd="0" destOrd="0" presId="urn:microsoft.com/office/officeart/2005/8/layout/process1"/>
    <dgm:cxn modelId="{AF560454-F7B1-49A7-B7A3-8C2F4B6396E2}" type="presOf" srcId="{9EC79D08-399F-4FDE-B994-FC1F75761656}" destId="{90A230AF-FAC9-4168-972A-5E998DCC1169}" srcOrd="1" destOrd="0" presId="urn:microsoft.com/office/officeart/2005/8/layout/process1"/>
    <dgm:cxn modelId="{52AB4D80-9FA9-4646-9EFB-E2BB1FB14291}" srcId="{A5BD1896-EB95-45C5-9FC3-25550A7B2560}" destId="{13FC0C72-9648-41B6-B7D6-6BCD8C27BF87}" srcOrd="0" destOrd="0" parTransId="{CBA64F9A-88A3-4EAB-A5D3-D4D8FBEF99E0}" sibTransId="{70E45270-352D-453D-86DF-12ADF4D37556}"/>
    <dgm:cxn modelId="{1C318998-B9D8-47D6-AAFA-7D2FC4BD6BE2}" type="presOf" srcId="{9EC79D08-399F-4FDE-B994-FC1F75761656}" destId="{461CDEA1-B296-4B94-91D0-7603038DCF14}" srcOrd="0" destOrd="0" presId="urn:microsoft.com/office/officeart/2005/8/layout/process1"/>
    <dgm:cxn modelId="{64BA08B5-057C-4F20-80FC-D543A634EFAA}" type="presOf" srcId="{298FD210-0A0D-42D6-BC4E-7CC71C5CC7A1}" destId="{627DCB95-28C4-4840-A691-960BBA28F792}" srcOrd="0" destOrd="0" presId="urn:microsoft.com/office/officeart/2005/8/layout/process1"/>
    <dgm:cxn modelId="{80D97C08-676D-409F-8A7F-A037EF0C3CB6}" type="presOf" srcId="{A5BD1896-EB95-45C5-9FC3-25550A7B2560}" destId="{9E8C1F86-02FB-4AED-B701-7D162BDF66BF}" srcOrd="0" destOrd="0" presId="urn:microsoft.com/office/officeart/2005/8/layout/process1"/>
    <dgm:cxn modelId="{A5AB5673-BC97-44B9-AC46-DCB0E22F550E}" srcId="{A5BD1896-EB95-45C5-9FC3-25550A7B2560}" destId="{0BE6A2A2-B539-4B66-92D0-2E86D1AE2D57}" srcOrd="1" destOrd="0" parTransId="{2E12E1BE-24B7-477A-A5B7-D19830E126C8}" sibTransId="{9EC79D08-399F-4FDE-B994-FC1F75761656}"/>
    <dgm:cxn modelId="{1102137B-E7F2-4948-962B-0E0FAD77E0E3}" type="presOf" srcId="{70E45270-352D-453D-86DF-12ADF4D37556}" destId="{1800CEC0-A347-4346-A41F-547A3A88E645}" srcOrd="1" destOrd="0" presId="urn:microsoft.com/office/officeart/2005/8/layout/process1"/>
    <dgm:cxn modelId="{59176ABE-E508-4488-8B47-7B16B0884E94}" type="presOf" srcId="{13FC0C72-9648-41B6-B7D6-6BCD8C27BF87}" destId="{096C5A82-7A32-4F1D-98D8-779AC58C6EAD}" srcOrd="0" destOrd="0" presId="urn:microsoft.com/office/officeart/2005/8/layout/process1"/>
    <dgm:cxn modelId="{2C2BC57E-AC98-4547-908A-FE0E42A8133F}" srcId="{A5BD1896-EB95-45C5-9FC3-25550A7B2560}" destId="{298FD210-0A0D-42D6-BC4E-7CC71C5CC7A1}" srcOrd="2" destOrd="0" parTransId="{0CDB35F2-004A-4CC0-B9A0-5B6B5183D8ED}" sibTransId="{AAE97A22-41E8-4EA7-ABBA-13A34239B5A9}"/>
    <dgm:cxn modelId="{E5F429DD-DEAD-4469-9178-AE7FCA6E94BE}" type="presOf" srcId="{70E45270-352D-453D-86DF-12ADF4D37556}" destId="{5C91A20E-48EF-4E1D-99B4-61A1F9CE7E7E}" srcOrd="0" destOrd="0" presId="urn:microsoft.com/office/officeart/2005/8/layout/process1"/>
    <dgm:cxn modelId="{C707B49C-9419-45C8-B093-3BCFFE6076DE}" type="presParOf" srcId="{9E8C1F86-02FB-4AED-B701-7D162BDF66BF}" destId="{096C5A82-7A32-4F1D-98D8-779AC58C6EAD}" srcOrd="0" destOrd="0" presId="urn:microsoft.com/office/officeart/2005/8/layout/process1"/>
    <dgm:cxn modelId="{ED49A34D-1413-4709-9727-47600B855216}" type="presParOf" srcId="{9E8C1F86-02FB-4AED-B701-7D162BDF66BF}" destId="{5C91A20E-48EF-4E1D-99B4-61A1F9CE7E7E}" srcOrd="1" destOrd="0" presId="urn:microsoft.com/office/officeart/2005/8/layout/process1"/>
    <dgm:cxn modelId="{FD7F1C52-2AE5-487B-AB36-96720CB4DB07}" type="presParOf" srcId="{5C91A20E-48EF-4E1D-99B4-61A1F9CE7E7E}" destId="{1800CEC0-A347-4346-A41F-547A3A88E645}" srcOrd="0" destOrd="0" presId="urn:microsoft.com/office/officeart/2005/8/layout/process1"/>
    <dgm:cxn modelId="{0A8CB92F-85DC-4A00-8ADF-37D4F12A3E94}" type="presParOf" srcId="{9E8C1F86-02FB-4AED-B701-7D162BDF66BF}" destId="{EF1FC4B7-4560-4EAA-B17C-69EDAD6C3EB0}" srcOrd="2" destOrd="0" presId="urn:microsoft.com/office/officeart/2005/8/layout/process1"/>
    <dgm:cxn modelId="{FFA46450-59B3-4BBA-831B-B7BF95FE8FBF}" type="presParOf" srcId="{9E8C1F86-02FB-4AED-B701-7D162BDF66BF}" destId="{461CDEA1-B296-4B94-91D0-7603038DCF14}" srcOrd="3" destOrd="0" presId="urn:microsoft.com/office/officeart/2005/8/layout/process1"/>
    <dgm:cxn modelId="{6EFF91DB-920B-4A8E-9E3B-BD068263A692}" type="presParOf" srcId="{461CDEA1-B296-4B94-91D0-7603038DCF14}" destId="{90A230AF-FAC9-4168-972A-5E998DCC1169}" srcOrd="0" destOrd="0" presId="urn:microsoft.com/office/officeart/2005/8/layout/process1"/>
    <dgm:cxn modelId="{9CED322A-1EA6-40FB-9456-E43953C8EE62}" type="presParOf" srcId="{9E8C1F86-02FB-4AED-B701-7D162BDF66BF}" destId="{627DCB95-28C4-4840-A691-960BBA28F792}"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D1896-EB95-45C5-9FC3-25550A7B2560}" type="doc">
      <dgm:prSet loTypeId="urn:microsoft.com/office/officeart/2005/8/layout/process1" loCatId="process" qsTypeId="urn:microsoft.com/office/officeart/2005/8/quickstyle/simple1" qsCatId="simple" csTypeId="urn:microsoft.com/office/officeart/2005/8/colors/accent1_2" csCatId="accent1" phldr="1"/>
      <dgm:spPr/>
    </dgm:pt>
    <dgm:pt modelId="{13FC0C72-9648-41B6-B7D6-6BCD8C27BF87}">
      <dgm:prSet phldrT="[Text]"/>
      <dgm:spPr>
        <a:solidFill>
          <a:srgbClr val="1858A8"/>
        </a:solidFill>
      </dgm:spPr>
      <dgm:t>
        <a:bodyPr/>
        <a:lstStyle/>
        <a:p>
          <a:r>
            <a:rPr lang="en-US" dirty="0" smtClean="0"/>
            <a:t>DS</a:t>
          </a:r>
          <a:endParaRPr lang="en-US" dirty="0"/>
        </a:p>
      </dgm:t>
    </dgm:pt>
    <dgm:pt modelId="{CBA64F9A-88A3-4EAB-A5D3-D4D8FBEF99E0}" type="parTrans" cxnId="{52AB4D80-9FA9-4646-9EFB-E2BB1FB14291}">
      <dgm:prSet/>
      <dgm:spPr/>
      <dgm:t>
        <a:bodyPr/>
        <a:lstStyle/>
        <a:p>
          <a:endParaRPr lang="en-US"/>
        </a:p>
      </dgm:t>
    </dgm:pt>
    <dgm:pt modelId="{70E45270-352D-453D-86DF-12ADF4D37556}" type="sibTrans" cxnId="{52AB4D80-9FA9-4646-9EFB-E2BB1FB14291}">
      <dgm:prSet/>
      <dgm:spPr>
        <a:solidFill>
          <a:srgbClr val="005E30"/>
        </a:solidFill>
      </dgm:spPr>
      <dgm:t>
        <a:bodyPr/>
        <a:lstStyle/>
        <a:p>
          <a:endParaRPr lang="en-US"/>
        </a:p>
      </dgm:t>
    </dgm:pt>
    <dgm:pt modelId="{298FD210-0A0D-42D6-BC4E-7CC71C5CC7A1}">
      <dgm:prSet phldrT="[Text]"/>
      <dgm:spPr>
        <a:solidFill>
          <a:srgbClr val="1858A8"/>
        </a:solidFill>
      </dgm:spPr>
      <dgm:t>
        <a:bodyPr/>
        <a:lstStyle/>
        <a:p>
          <a:r>
            <a:rPr lang="en-US" dirty="0" smtClean="0"/>
            <a:t>OSS</a:t>
          </a:r>
          <a:endParaRPr lang="en-US" dirty="0"/>
        </a:p>
      </dgm:t>
    </dgm:pt>
    <dgm:pt modelId="{0CDB35F2-004A-4CC0-B9A0-5B6B5183D8ED}" type="parTrans" cxnId="{2C2BC57E-AC98-4547-908A-FE0E42A8133F}">
      <dgm:prSet/>
      <dgm:spPr/>
      <dgm:t>
        <a:bodyPr/>
        <a:lstStyle/>
        <a:p>
          <a:endParaRPr lang="en-US"/>
        </a:p>
      </dgm:t>
    </dgm:pt>
    <dgm:pt modelId="{AAE97A22-41E8-4EA7-ABBA-13A34239B5A9}" type="sibTrans" cxnId="{2C2BC57E-AC98-4547-908A-FE0E42A8133F}">
      <dgm:prSet/>
      <dgm:spPr/>
      <dgm:t>
        <a:bodyPr/>
        <a:lstStyle/>
        <a:p>
          <a:endParaRPr lang="en-US"/>
        </a:p>
      </dgm:t>
    </dgm:pt>
    <dgm:pt modelId="{0BE6A2A2-B539-4B66-92D0-2E86D1AE2D57}">
      <dgm:prSet phldrT="[Text]"/>
      <dgm:spPr>
        <a:solidFill>
          <a:srgbClr val="1858A8"/>
        </a:solidFill>
      </dgm:spPr>
      <dgm:t>
        <a:bodyPr/>
        <a:lstStyle/>
        <a:p>
          <a:r>
            <a:rPr lang="en-US" dirty="0" smtClean="0"/>
            <a:t>Mock Server</a:t>
          </a:r>
          <a:endParaRPr lang="en-US" dirty="0"/>
        </a:p>
      </dgm:t>
    </dgm:pt>
    <dgm:pt modelId="{9EC79D08-399F-4FDE-B994-FC1F75761656}" type="sibTrans" cxnId="{A5AB5673-BC97-44B9-AC46-DCB0E22F550E}">
      <dgm:prSet/>
      <dgm:spPr>
        <a:noFill/>
      </dgm:spPr>
      <dgm:t>
        <a:bodyPr/>
        <a:lstStyle/>
        <a:p>
          <a:endParaRPr lang="en-US" dirty="0"/>
        </a:p>
      </dgm:t>
    </dgm:pt>
    <dgm:pt modelId="{2E12E1BE-24B7-477A-A5B7-D19830E126C8}" type="parTrans" cxnId="{A5AB5673-BC97-44B9-AC46-DCB0E22F550E}">
      <dgm:prSet/>
      <dgm:spPr/>
      <dgm:t>
        <a:bodyPr/>
        <a:lstStyle/>
        <a:p>
          <a:endParaRPr lang="en-US"/>
        </a:p>
      </dgm:t>
    </dgm:pt>
    <dgm:pt modelId="{9E8C1F86-02FB-4AED-B701-7D162BDF66BF}" type="pres">
      <dgm:prSet presAssocID="{A5BD1896-EB95-45C5-9FC3-25550A7B2560}" presName="Name0" presStyleCnt="0">
        <dgm:presLayoutVars>
          <dgm:dir/>
          <dgm:resizeHandles val="exact"/>
        </dgm:presLayoutVars>
      </dgm:prSet>
      <dgm:spPr/>
    </dgm:pt>
    <dgm:pt modelId="{096C5A82-7A32-4F1D-98D8-779AC58C6EAD}" type="pres">
      <dgm:prSet presAssocID="{13FC0C72-9648-41B6-B7D6-6BCD8C27BF87}" presName="node" presStyleLbl="node1" presStyleIdx="0" presStyleCnt="3">
        <dgm:presLayoutVars>
          <dgm:bulletEnabled val="1"/>
        </dgm:presLayoutVars>
      </dgm:prSet>
      <dgm:spPr/>
      <dgm:t>
        <a:bodyPr/>
        <a:lstStyle/>
        <a:p>
          <a:endParaRPr lang="en-US"/>
        </a:p>
      </dgm:t>
    </dgm:pt>
    <dgm:pt modelId="{5C91A20E-48EF-4E1D-99B4-61A1F9CE7E7E}" type="pres">
      <dgm:prSet presAssocID="{70E45270-352D-453D-86DF-12ADF4D37556}" presName="sibTrans" presStyleLbl="sibTrans2D1" presStyleIdx="0" presStyleCnt="2"/>
      <dgm:spPr/>
      <dgm:t>
        <a:bodyPr/>
        <a:lstStyle/>
        <a:p>
          <a:endParaRPr lang="en-US"/>
        </a:p>
      </dgm:t>
    </dgm:pt>
    <dgm:pt modelId="{1800CEC0-A347-4346-A41F-547A3A88E645}" type="pres">
      <dgm:prSet presAssocID="{70E45270-352D-453D-86DF-12ADF4D37556}" presName="connectorText" presStyleLbl="sibTrans2D1" presStyleIdx="0" presStyleCnt="2"/>
      <dgm:spPr/>
      <dgm:t>
        <a:bodyPr/>
        <a:lstStyle/>
        <a:p>
          <a:endParaRPr lang="en-US"/>
        </a:p>
      </dgm:t>
    </dgm:pt>
    <dgm:pt modelId="{EF1FC4B7-4560-4EAA-B17C-69EDAD6C3EB0}" type="pres">
      <dgm:prSet presAssocID="{0BE6A2A2-B539-4B66-92D0-2E86D1AE2D57}" presName="node" presStyleLbl="node1" presStyleIdx="1" presStyleCnt="3">
        <dgm:presLayoutVars>
          <dgm:bulletEnabled val="1"/>
        </dgm:presLayoutVars>
      </dgm:prSet>
      <dgm:spPr/>
      <dgm:t>
        <a:bodyPr/>
        <a:lstStyle/>
        <a:p>
          <a:endParaRPr lang="en-US"/>
        </a:p>
      </dgm:t>
    </dgm:pt>
    <dgm:pt modelId="{461CDEA1-B296-4B94-91D0-7603038DCF14}" type="pres">
      <dgm:prSet presAssocID="{9EC79D08-399F-4FDE-B994-FC1F75761656}" presName="sibTrans" presStyleLbl="sibTrans2D1" presStyleIdx="1" presStyleCnt="2"/>
      <dgm:spPr/>
      <dgm:t>
        <a:bodyPr/>
        <a:lstStyle/>
        <a:p>
          <a:endParaRPr lang="en-US"/>
        </a:p>
      </dgm:t>
    </dgm:pt>
    <dgm:pt modelId="{90A230AF-FAC9-4168-972A-5E998DCC1169}" type="pres">
      <dgm:prSet presAssocID="{9EC79D08-399F-4FDE-B994-FC1F75761656}" presName="connectorText" presStyleLbl="sibTrans2D1" presStyleIdx="1" presStyleCnt="2"/>
      <dgm:spPr/>
      <dgm:t>
        <a:bodyPr/>
        <a:lstStyle/>
        <a:p>
          <a:endParaRPr lang="en-US"/>
        </a:p>
      </dgm:t>
    </dgm:pt>
    <dgm:pt modelId="{627DCB95-28C4-4840-A691-960BBA28F792}" type="pres">
      <dgm:prSet presAssocID="{298FD210-0A0D-42D6-BC4E-7CC71C5CC7A1}" presName="node" presStyleLbl="node1" presStyleIdx="2" presStyleCnt="3">
        <dgm:presLayoutVars>
          <dgm:bulletEnabled val="1"/>
        </dgm:presLayoutVars>
      </dgm:prSet>
      <dgm:spPr/>
      <dgm:t>
        <a:bodyPr/>
        <a:lstStyle/>
        <a:p>
          <a:endParaRPr lang="en-US"/>
        </a:p>
      </dgm:t>
    </dgm:pt>
  </dgm:ptLst>
  <dgm:cxnLst>
    <dgm:cxn modelId="{52AB4D80-9FA9-4646-9EFB-E2BB1FB14291}" srcId="{A5BD1896-EB95-45C5-9FC3-25550A7B2560}" destId="{13FC0C72-9648-41B6-B7D6-6BCD8C27BF87}" srcOrd="0" destOrd="0" parTransId="{CBA64F9A-88A3-4EAB-A5D3-D4D8FBEF99E0}" sibTransId="{70E45270-352D-453D-86DF-12ADF4D37556}"/>
    <dgm:cxn modelId="{6560898D-DA9D-4847-8FF9-A396997B4DF6}" type="presOf" srcId="{13FC0C72-9648-41B6-B7D6-6BCD8C27BF87}" destId="{096C5A82-7A32-4F1D-98D8-779AC58C6EAD}" srcOrd="0" destOrd="0" presId="urn:microsoft.com/office/officeart/2005/8/layout/process1"/>
    <dgm:cxn modelId="{BF882950-E445-4A8B-8194-3BDB77B05EB8}" type="presOf" srcId="{298FD210-0A0D-42D6-BC4E-7CC71C5CC7A1}" destId="{627DCB95-28C4-4840-A691-960BBA28F792}" srcOrd="0" destOrd="0" presId="urn:microsoft.com/office/officeart/2005/8/layout/process1"/>
    <dgm:cxn modelId="{9CEAB902-9247-44FC-B76D-1202655C82AB}" type="presOf" srcId="{9EC79D08-399F-4FDE-B994-FC1F75761656}" destId="{461CDEA1-B296-4B94-91D0-7603038DCF14}" srcOrd="0" destOrd="0" presId="urn:microsoft.com/office/officeart/2005/8/layout/process1"/>
    <dgm:cxn modelId="{A8AE1408-7D0C-42E5-8270-510B2FC39679}" type="presOf" srcId="{9EC79D08-399F-4FDE-B994-FC1F75761656}" destId="{90A230AF-FAC9-4168-972A-5E998DCC1169}" srcOrd="1" destOrd="0" presId="urn:microsoft.com/office/officeart/2005/8/layout/process1"/>
    <dgm:cxn modelId="{DD91C4B7-5C06-469F-BA4D-F448A4EE5CF0}" type="presOf" srcId="{A5BD1896-EB95-45C5-9FC3-25550A7B2560}" destId="{9E8C1F86-02FB-4AED-B701-7D162BDF66BF}" srcOrd="0" destOrd="0" presId="urn:microsoft.com/office/officeart/2005/8/layout/process1"/>
    <dgm:cxn modelId="{2C2BC57E-AC98-4547-908A-FE0E42A8133F}" srcId="{A5BD1896-EB95-45C5-9FC3-25550A7B2560}" destId="{298FD210-0A0D-42D6-BC4E-7CC71C5CC7A1}" srcOrd="2" destOrd="0" parTransId="{0CDB35F2-004A-4CC0-B9A0-5B6B5183D8ED}" sibTransId="{AAE97A22-41E8-4EA7-ABBA-13A34239B5A9}"/>
    <dgm:cxn modelId="{DD13FEFD-629D-4B73-8F51-7C6919AFD32A}" type="presOf" srcId="{70E45270-352D-453D-86DF-12ADF4D37556}" destId="{5C91A20E-48EF-4E1D-99B4-61A1F9CE7E7E}" srcOrd="0" destOrd="0" presId="urn:microsoft.com/office/officeart/2005/8/layout/process1"/>
    <dgm:cxn modelId="{7028ACFC-AE3E-4694-864A-8E32CF48FBD1}" type="presOf" srcId="{70E45270-352D-453D-86DF-12ADF4D37556}" destId="{1800CEC0-A347-4346-A41F-547A3A88E645}" srcOrd="1" destOrd="0" presId="urn:microsoft.com/office/officeart/2005/8/layout/process1"/>
    <dgm:cxn modelId="{3A35FF97-23B1-448C-BC74-28DEC82CEFAF}" type="presOf" srcId="{0BE6A2A2-B539-4B66-92D0-2E86D1AE2D57}" destId="{EF1FC4B7-4560-4EAA-B17C-69EDAD6C3EB0}" srcOrd="0" destOrd="0" presId="urn:microsoft.com/office/officeart/2005/8/layout/process1"/>
    <dgm:cxn modelId="{A5AB5673-BC97-44B9-AC46-DCB0E22F550E}" srcId="{A5BD1896-EB95-45C5-9FC3-25550A7B2560}" destId="{0BE6A2A2-B539-4B66-92D0-2E86D1AE2D57}" srcOrd="1" destOrd="0" parTransId="{2E12E1BE-24B7-477A-A5B7-D19830E126C8}" sibTransId="{9EC79D08-399F-4FDE-B994-FC1F75761656}"/>
    <dgm:cxn modelId="{1A7B2F07-D927-4273-9642-C7560458DEFC}" type="presParOf" srcId="{9E8C1F86-02FB-4AED-B701-7D162BDF66BF}" destId="{096C5A82-7A32-4F1D-98D8-779AC58C6EAD}" srcOrd="0" destOrd="0" presId="urn:microsoft.com/office/officeart/2005/8/layout/process1"/>
    <dgm:cxn modelId="{4D6CE25C-7161-4F98-BD33-EFEAA85F3A52}" type="presParOf" srcId="{9E8C1F86-02FB-4AED-B701-7D162BDF66BF}" destId="{5C91A20E-48EF-4E1D-99B4-61A1F9CE7E7E}" srcOrd="1" destOrd="0" presId="urn:microsoft.com/office/officeart/2005/8/layout/process1"/>
    <dgm:cxn modelId="{316E6DCC-41D6-4D4F-8B69-A2AA57E8A92D}" type="presParOf" srcId="{5C91A20E-48EF-4E1D-99B4-61A1F9CE7E7E}" destId="{1800CEC0-A347-4346-A41F-547A3A88E645}" srcOrd="0" destOrd="0" presId="urn:microsoft.com/office/officeart/2005/8/layout/process1"/>
    <dgm:cxn modelId="{2582EF91-EBF3-44FE-BFDB-BDE3B14D02B2}" type="presParOf" srcId="{9E8C1F86-02FB-4AED-B701-7D162BDF66BF}" destId="{EF1FC4B7-4560-4EAA-B17C-69EDAD6C3EB0}" srcOrd="2" destOrd="0" presId="urn:microsoft.com/office/officeart/2005/8/layout/process1"/>
    <dgm:cxn modelId="{BFFE8CFC-25B3-43BF-BFA4-232DFDD7334E}" type="presParOf" srcId="{9E8C1F86-02FB-4AED-B701-7D162BDF66BF}" destId="{461CDEA1-B296-4B94-91D0-7603038DCF14}" srcOrd="3" destOrd="0" presId="urn:microsoft.com/office/officeart/2005/8/layout/process1"/>
    <dgm:cxn modelId="{DD5F27FF-BD4F-452D-85F2-CE0E18F3FAC3}" type="presParOf" srcId="{461CDEA1-B296-4B94-91D0-7603038DCF14}" destId="{90A230AF-FAC9-4168-972A-5E998DCC1169}" srcOrd="0" destOrd="0" presId="urn:microsoft.com/office/officeart/2005/8/layout/process1"/>
    <dgm:cxn modelId="{1B6C85DF-8B57-4C7B-91FF-7C353BF46E25}" type="presParOf" srcId="{9E8C1F86-02FB-4AED-B701-7D162BDF66BF}" destId="{627DCB95-28C4-4840-A691-960BBA28F792}"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11AA36-0BD6-4F20-A3AB-C28A3909E7DD}" type="doc">
      <dgm:prSet loTypeId="urn:microsoft.com/office/officeart/2005/8/layout/chevron1" loCatId="process" qsTypeId="urn:microsoft.com/office/officeart/2005/8/quickstyle/simple1" qsCatId="simple" csTypeId="urn:microsoft.com/office/officeart/2005/8/colors/accent1_2" csCatId="accent1" phldr="1"/>
      <dgm:spPr/>
    </dgm:pt>
    <dgm:pt modelId="{8D4F79B5-913A-491D-903F-E00AD56C4628}">
      <dgm:prSet phldrT="[Text]"/>
      <dgm:spPr>
        <a:solidFill>
          <a:srgbClr val="1858A8"/>
        </a:solidFill>
      </dgm:spPr>
      <dgm:t>
        <a:bodyPr/>
        <a:lstStyle/>
        <a:p>
          <a:r>
            <a:rPr lang="en-US" altLang="zh-CN" dirty="0" smtClean="0"/>
            <a:t>Architecture</a:t>
          </a:r>
          <a:r>
            <a:rPr lang="zh-CN" altLang="en-US" dirty="0" smtClean="0"/>
            <a:t> </a:t>
          </a:r>
          <a:r>
            <a:rPr lang="en-US" altLang="zh-CN" dirty="0" smtClean="0"/>
            <a:t>and</a:t>
          </a:r>
          <a:r>
            <a:rPr lang="zh-CN" altLang="en-US" dirty="0" smtClean="0"/>
            <a:t> </a:t>
          </a:r>
          <a:r>
            <a:rPr lang="en-US" altLang="zh-CN" dirty="0" smtClean="0"/>
            <a:t>Code</a:t>
          </a:r>
          <a:r>
            <a:rPr lang="zh-CN" altLang="en-US" dirty="0" smtClean="0"/>
            <a:t> </a:t>
          </a:r>
          <a:r>
            <a:rPr lang="en-US" altLang="zh-CN" dirty="0" smtClean="0"/>
            <a:t>Analysis</a:t>
          </a:r>
          <a:endParaRPr lang="en-US" dirty="0"/>
        </a:p>
      </dgm:t>
    </dgm:pt>
    <dgm:pt modelId="{FF533869-6EA5-4313-A6EA-A35D5BA24BE5}" type="parTrans" cxnId="{FE57EBFD-CBB8-4C5B-BDA2-16480051C85D}">
      <dgm:prSet/>
      <dgm:spPr/>
      <dgm:t>
        <a:bodyPr/>
        <a:lstStyle/>
        <a:p>
          <a:endParaRPr lang="en-US"/>
        </a:p>
      </dgm:t>
    </dgm:pt>
    <dgm:pt modelId="{2AD1547F-F4C5-4CB2-BDBD-A22B1BD3B677}" type="sibTrans" cxnId="{FE57EBFD-CBB8-4C5B-BDA2-16480051C85D}">
      <dgm:prSet/>
      <dgm:spPr/>
      <dgm:t>
        <a:bodyPr/>
        <a:lstStyle/>
        <a:p>
          <a:endParaRPr lang="en-US"/>
        </a:p>
      </dgm:t>
    </dgm:pt>
    <dgm:pt modelId="{B7AF9442-6AEB-4E59-97E8-A1FA001C55EC}">
      <dgm:prSet phldrT="[Text]"/>
      <dgm:spPr>
        <a:solidFill>
          <a:srgbClr val="0696D7"/>
        </a:solidFill>
      </dgm:spPr>
      <dgm:t>
        <a:bodyPr/>
        <a:lstStyle/>
        <a:p>
          <a:r>
            <a:rPr lang="en-US" dirty="0" smtClean="0"/>
            <a:t>Deploy Mock server</a:t>
          </a:r>
          <a:endParaRPr lang="en-US" dirty="0"/>
        </a:p>
      </dgm:t>
    </dgm:pt>
    <dgm:pt modelId="{8431FDC0-FE5E-4655-A30F-8E36833414BC}" type="parTrans" cxnId="{AA62FF4F-0976-4CD0-B658-932B81BBEB4F}">
      <dgm:prSet/>
      <dgm:spPr/>
      <dgm:t>
        <a:bodyPr/>
        <a:lstStyle/>
        <a:p>
          <a:endParaRPr lang="en-US"/>
        </a:p>
      </dgm:t>
    </dgm:pt>
    <dgm:pt modelId="{2A0A9EB3-24AF-4126-83A0-6FB526D9292E}" type="sibTrans" cxnId="{AA62FF4F-0976-4CD0-B658-932B81BBEB4F}">
      <dgm:prSet/>
      <dgm:spPr/>
      <dgm:t>
        <a:bodyPr/>
        <a:lstStyle/>
        <a:p>
          <a:endParaRPr lang="en-US"/>
        </a:p>
      </dgm:t>
    </dgm:pt>
    <dgm:pt modelId="{FE1C66CB-F8F6-4044-BFB8-FA6C463583F6}">
      <dgm:prSet phldrT="[Text]"/>
      <dgm:spPr>
        <a:solidFill>
          <a:srgbClr val="87BC40"/>
        </a:solidFill>
      </dgm:spPr>
      <dgm:t>
        <a:bodyPr/>
        <a:lstStyle/>
        <a:p>
          <a:r>
            <a:rPr lang="en-US" dirty="0" smtClean="0"/>
            <a:t>Run test cases</a:t>
          </a:r>
          <a:endParaRPr lang="en-US" dirty="0"/>
        </a:p>
      </dgm:t>
    </dgm:pt>
    <dgm:pt modelId="{2427FC17-7C81-4026-B73C-42BEA0CF37BA}" type="parTrans" cxnId="{40DD79E2-3A47-4682-8896-310F2A15A48D}">
      <dgm:prSet/>
      <dgm:spPr/>
      <dgm:t>
        <a:bodyPr/>
        <a:lstStyle/>
        <a:p>
          <a:endParaRPr lang="en-US"/>
        </a:p>
      </dgm:t>
    </dgm:pt>
    <dgm:pt modelId="{DE381810-8F8C-4014-A48F-9859B8D140C7}" type="sibTrans" cxnId="{40DD79E2-3A47-4682-8896-310F2A15A48D}">
      <dgm:prSet/>
      <dgm:spPr/>
      <dgm:t>
        <a:bodyPr/>
        <a:lstStyle/>
        <a:p>
          <a:endParaRPr lang="en-US"/>
        </a:p>
      </dgm:t>
    </dgm:pt>
    <dgm:pt modelId="{0FCD3ABD-1A47-0B44-B429-C0F5945C374E}">
      <dgm:prSet/>
      <dgm:spPr/>
      <dgm:t>
        <a:bodyPr/>
        <a:lstStyle/>
        <a:p>
          <a:r>
            <a:rPr lang="en-US" altLang="zh-CN" dirty="0" smtClean="0"/>
            <a:t>Deploy</a:t>
          </a:r>
          <a:r>
            <a:rPr lang="zh-CN" altLang="en-US" dirty="0" smtClean="0"/>
            <a:t> </a:t>
          </a:r>
          <a:r>
            <a:rPr lang="en-US" altLang="zh-CN" dirty="0" smtClean="0"/>
            <a:t>DS</a:t>
          </a:r>
          <a:r>
            <a:rPr lang="zh-CN" altLang="en-US" dirty="0" smtClean="0"/>
            <a:t> </a:t>
          </a:r>
          <a:r>
            <a:rPr lang="en-US" altLang="zh-CN" dirty="0" smtClean="0"/>
            <a:t>server</a:t>
          </a:r>
          <a:endParaRPr lang="en-US" dirty="0"/>
        </a:p>
      </dgm:t>
    </dgm:pt>
    <dgm:pt modelId="{F2367CF2-9A07-1449-B65C-B728FACA0AD2}" type="parTrans" cxnId="{3D62BE50-DFD9-3A4E-9A7A-FD5FC47C85FC}">
      <dgm:prSet/>
      <dgm:spPr/>
      <dgm:t>
        <a:bodyPr/>
        <a:lstStyle/>
        <a:p>
          <a:endParaRPr lang="en-US"/>
        </a:p>
      </dgm:t>
    </dgm:pt>
    <dgm:pt modelId="{6FA46A20-BDF4-934F-AB20-ACCB55482107}" type="sibTrans" cxnId="{3D62BE50-DFD9-3A4E-9A7A-FD5FC47C85FC}">
      <dgm:prSet/>
      <dgm:spPr/>
      <dgm:t>
        <a:bodyPr/>
        <a:lstStyle/>
        <a:p>
          <a:endParaRPr lang="en-US"/>
        </a:p>
      </dgm:t>
    </dgm:pt>
    <dgm:pt modelId="{6AC18EE6-2313-4436-A2D0-F42A696B3D4E}" type="pres">
      <dgm:prSet presAssocID="{B611AA36-0BD6-4F20-A3AB-C28A3909E7DD}" presName="Name0" presStyleCnt="0">
        <dgm:presLayoutVars>
          <dgm:dir/>
          <dgm:animLvl val="lvl"/>
          <dgm:resizeHandles val="exact"/>
        </dgm:presLayoutVars>
      </dgm:prSet>
      <dgm:spPr/>
    </dgm:pt>
    <dgm:pt modelId="{122679BB-4C21-4526-B294-A3D2DCFE4FC6}" type="pres">
      <dgm:prSet presAssocID="{8D4F79B5-913A-491D-903F-E00AD56C4628}" presName="parTxOnly" presStyleLbl="node1" presStyleIdx="0" presStyleCnt="4">
        <dgm:presLayoutVars>
          <dgm:chMax val="0"/>
          <dgm:chPref val="0"/>
          <dgm:bulletEnabled val="1"/>
        </dgm:presLayoutVars>
      </dgm:prSet>
      <dgm:spPr/>
      <dgm:t>
        <a:bodyPr/>
        <a:lstStyle/>
        <a:p>
          <a:endParaRPr lang="en-US"/>
        </a:p>
      </dgm:t>
    </dgm:pt>
    <dgm:pt modelId="{F9318D4B-274F-4F53-B667-E32C6F2A0C24}" type="pres">
      <dgm:prSet presAssocID="{2AD1547F-F4C5-4CB2-BDBD-A22B1BD3B677}" presName="parTxOnlySpace" presStyleCnt="0"/>
      <dgm:spPr/>
    </dgm:pt>
    <dgm:pt modelId="{629FBBC5-33AE-0245-8970-53F2EDAAC80E}" type="pres">
      <dgm:prSet presAssocID="{0FCD3ABD-1A47-0B44-B429-C0F5945C374E}" presName="parTxOnly" presStyleLbl="node1" presStyleIdx="1" presStyleCnt="4">
        <dgm:presLayoutVars>
          <dgm:chMax val="0"/>
          <dgm:chPref val="0"/>
          <dgm:bulletEnabled val="1"/>
        </dgm:presLayoutVars>
      </dgm:prSet>
      <dgm:spPr/>
      <dgm:t>
        <a:bodyPr/>
        <a:lstStyle/>
        <a:p>
          <a:endParaRPr lang="en-US"/>
        </a:p>
      </dgm:t>
    </dgm:pt>
    <dgm:pt modelId="{DF974F81-0383-B844-B59E-5BBA3F6C86B1}" type="pres">
      <dgm:prSet presAssocID="{6FA46A20-BDF4-934F-AB20-ACCB55482107}" presName="parTxOnlySpace" presStyleCnt="0"/>
      <dgm:spPr/>
    </dgm:pt>
    <dgm:pt modelId="{0EB029C9-CE2F-4EA4-BBAB-9ACCB6E88020}" type="pres">
      <dgm:prSet presAssocID="{B7AF9442-6AEB-4E59-97E8-A1FA001C55EC}" presName="parTxOnly" presStyleLbl="node1" presStyleIdx="2" presStyleCnt="4">
        <dgm:presLayoutVars>
          <dgm:chMax val="0"/>
          <dgm:chPref val="0"/>
          <dgm:bulletEnabled val="1"/>
        </dgm:presLayoutVars>
      </dgm:prSet>
      <dgm:spPr/>
      <dgm:t>
        <a:bodyPr/>
        <a:lstStyle/>
        <a:p>
          <a:endParaRPr lang="en-US"/>
        </a:p>
      </dgm:t>
    </dgm:pt>
    <dgm:pt modelId="{E2AEA39E-27B6-48B5-B04F-23631D498BB2}" type="pres">
      <dgm:prSet presAssocID="{2A0A9EB3-24AF-4126-83A0-6FB526D9292E}" presName="parTxOnlySpace" presStyleCnt="0"/>
      <dgm:spPr/>
    </dgm:pt>
    <dgm:pt modelId="{B921FCA0-8022-411E-B60F-42D3AB41D592}" type="pres">
      <dgm:prSet presAssocID="{FE1C66CB-F8F6-4044-BFB8-FA6C463583F6}" presName="parTxOnly" presStyleLbl="node1" presStyleIdx="3" presStyleCnt="4">
        <dgm:presLayoutVars>
          <dgm:chMax val="0"/>
          <dgm:chPref val="0"/>
          <dgm:bulletEnabled val="1"/>
        </dgm:presLayoutVars>
      </dgm:prSet>
      <dgm:spPr/>
      <dgm:t>
        <a:bodyPr/>
        <a:lstStyle/>
        <a:p>
          <a:endParaRPr lang="en-US"/>
        </a:p>
      </dgm:t>
    </dgm:pt>
  </dgm:ptLst>
  <dgm:cxnLst>
    <dgm:cxn modelId="{4FE8FF0E-9B41-4334-A204-0997EEC163A6}" type="presOf" srcId="{B611AA36-0BD6-4F20-A3AB-C28A3909E7DD}" destId="{6AC18EE6-2313-4436-A2D0-F42A696B3D4E}" srcOrd="0" destOrd="0" presId="urn:microsoft.com/office/officeart/2005/8/layout/chevron1"/>
    <dgm:cxn modelId="{FE57EBFD-CBB8-4C5B-BDA2-16480051C85D}" srcId="{B611AA36-0BD6-4F20-A3AB-C28A3909E7DD}" destId="{8D4F79B5-913A-491D-903F-E00AD56C4628}" srcOrd="0" destOrd="0" parTransId="{FF533869-6EA5-4313-A6EA-A35D5BA24BE5}" sibTransId="{2AD1547F-F4C5-4CB2-BDBD-A22B1BD3B677}"/>
    <dgm:cxn modelId="{AA62FF4F-0976-4CD0-B658-932B81BBEB4F}" srcId="{B611AA36-0BD6-4F20-A3AB-C28A3909E7DD}" destId="{B7AF9442-6AEB-4E59-97E8-A1FA001C55EC}" srcOrd="2" destOrd="0" parTransId="{8431FDC0-FE5E-4655-A30F-8E36833414BC}" sibTransId="{2A0A9EB3-24AF-4126-83A0-6FB526D9292E}"/>
    <dgm:cxn modelId="{3D62BE50-DFD9-3A4E-9A7A-FD5FC47C85FC}" srcId="{B611AA36-0BD6-4F20-A3AB-C28A3909E7DD}" destId="{0FCD3ABD-1A47-0B44-B429-C0F5945C374E}" srcOrd="1" destOrd="0" parTransId="{F2367CF2-9A07-1449-B65C-B728FACA0AD2}" sibTransId="{6FA46A20-BDF4-934F-AB20-ACCB55482107}"/>
    <dgm:cxn modelId="{A1DB0BC1-A7AC-954D-B8B9-094289028000}" type="presOf" srcId="{0FCD3ABD-1A47-0B44-B429-C0F5945C374E}" destId="{629FBBC5-33AE-0245-8970-53F2EDAAC80E}" srcOrd="0" destOrd="0" presId="urn:microsoft.com/office/officeart/2005/8/layout/chevron1"/>
    <dgm:cxn modelId="{3E6E61FD-A318-4B3B-9B0C-CFD781501F0C}" type="presOf" srcId="{B7AF9442-6AEB-4E59-97E8-A1FA001C55EC}" destId="{0EB029C9-CE2F-4EA4-BBAB-9ACCB6E88020}" srcOrd="0" destOrd="0" presId="urn:microsoft.com/office/officeart/2005/8/layout/chevron1"/>
    <dgm:cxn modelId="{40DD79E2-3A47-4682-8896-310F2A15A48D}" srcId="{B611AA36-0BD6-4F20-A3AB-C28A3909E7DD}" destId="{FE1C66CB-F8F6-4044-BFB8-FA6C463583F6}" srcOrd="3" destOrd="0" parTransId="{2427FC17-7C81-4026-B73C-42BEA0CF37BA}" sibTransId="{DE381810-8F8C-4014-A48F-9859B8D140C7}"/>
    <dgm:cxn modelId="{495C4227-39D5-401D-BBCA-AFD6E0A62FB5}" type="presOf" srcId="{FE1C66CB-F8F6-4044-BFB8-FA6C463583F6}" destId="{B921FCA0-8022-411E-B60F-42D3AB41D592}" srcOrd="0" destOrd="0" presId="urn:microsoft.com/office/officeart/2005/8/layout/chevron1"/>
    <dgm:cxn modelId="{67BBAAAF-EC42-41B3-8213-FC0493733B35}" type="presOf" srcId="{8D4F79B5-913A-491D-903F-E00AD56C4628}" destId="{122679BB-4C21-4526-B294-A3D2DCFE4FC6}" srcOrd="0" destOrd="0" presId="urn:microsoft.com/office/officeart/2005/8/layout/chevron1"/>
    <dgm:cxn modelId="{905310EA-7028-4E8E-A001-1F74488382C7}" type="presParOf" srcId="{6AC18EE6-2313-4436-A2D0-F42A696B3D4E}" destId="{122679BB-4C21-4526-B294-A3D2DCFE4FC6}" srcOrd="0" destOrd="0" presId="urn:microsoft.com/office/officeart/2005/8/layout/chevron1"/>
    <dgm:cxn modelId="{C80CE9DA-CA7C-49C1-A10D-BB80596B2A62}" type="presParOf" srcId="{6AC18EE6-2313-4436-A2D0-F42A696B3D4E}" destId="{F9318D4B-274F-4F53-B667-E32C6F2A0C24}" srcOrd="1" destOrd="0" presId="urn:microsoft.com/office/officeart/2005/8/layout/chevron1"/>
    <dgm:cxn modelId="{A35F1CB7-15E8-A748-A433-A1BA65D9EBAA}" type="presParOf" srcId="{6AC18EE6-2313-4436-A2D0-F42A696B3D4E}" destId="{629FBBC5-33AE-0245-8970-53F2EDAAC80E}" srcOrd="2" destOrd="0" presId="urn:microsoft.com/office/officeart/2005/8/layout/chevron1"/>
    <dgm:cxn modelId="{48769DD5-6F72-834F-BC38-550C9169A7BF}" type="presParOf" srcId="{6AC18EE6-2313-4436-A2D0-F42A696B3D4E}" destId="{DF974F81-0383-B844-B59E-5BBA3F6C86B1}" srcOrd="3" destOrd="0" presId="urn:microsoft.com/office/officeart/2005/8/layout/chevron1"/>
    <dgm:cxn modelId="{24A3D9A5-88E2-42F2-A5E9-21F5503679CE}" type="presParOf" srcId="{6AC18EE6-2313-4436-A2D0-F42A696B3D4E}" destId="{0EB029C9-CE2F-4EA4-BBAB-9ACCB6E88020}" srcOrd="4" destOrd="0" presId="urn:microsoft.com/office/officeart/2005/8/layout/chevron1"/>
    <dgm:cxn modelId="{C3BDDF8E-83E1-438B-966C-C90C81829025}" type="presParOf" srcId="{6AC18EE6-2313-4436-A2D0-F42A696B3D4E}" destId="{E2AEA39E-27B6-48B5-B04F-23631D498BB2}" srcOrd="5" destOrd="0" presId="urn:microsoft.com/office/officeart/2005/8/layout/chevron1"/>
    <dgm:cxn modelId="{20895DED-471F-4B52-B410-761F2FDEC89C}" type="presParOf" srcId="{6AC18EE6-2313-4436-A2D0-F42A696B3D4E}" destId="{B921FCA0-8022-411E-B60F-42D3AB41D59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C5A82-7A32-4F1D-98D8-779AC58C6EAD}">
      <dsp:nvSpPr>
        <dsp:cNvPr id="0" name=""/>
        <dsp:cNvSpPr/>
      </dsp:nvSpPr>
      <dsp:spPr>
        <a:xfrm>
          <a:off x="3580" y="185994"/>
          <a:ext cx="1070095" cy="642057"/>
        </a:xfrm>
        <a:prstGeom prst="roundRect">
          <a:avLst>
            <a:gd name="adj" fmla="val 10000"/>
          </a:avLst>
        </a:prstGeom>
        <a:solidFill>
          <a:srgbClr val="1858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DS</a:t>
          </a:r>
          <a:endParaRPr lang="en-US" sz="1800" kern="1200" dirty="0"/>
        </a:p>
      </dsp:txBody>
      <dsp:txXfrm>
        <a:off x="22385" y="204799"/>
        <a:ext cx="1032485" cy="604447"/>
      </dsp:txXfrm>
    </dsp:sp>
    <dsp:sp modelId="{5C91A20E-48EF-4E1D-99B4-61A1F9CE7E7E}">
      <dsp:nvSpPr>
        <dsp:cNvPr id="0" name=""/>
        <dsp:cNvSpPr/>
      </dsp:nvSpPr>
      <dsp:spPr>
        <a:xfrm>
          <a:off x="1180685" y="374331"/>
          <a:ext cx="226860" cy="265383"/>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180685" y="427408"/>
        <a:ext cx="158802" cy="159229"/>
      </dsp:txXfrm>
    </dsp:sp>
    <dsp:sp modelId="{EF1FC4B7-4560-4EAA-B17C-69EDAD6C3EB0}">
      <dsp:nvSpPr>
        <dsp:cNvPr id="0" name=""/>
        <dsp:cNvSpPr/>
      </dsp:nvSpPr>
      <dsp:spPr>
        <a:xfrm>
          <a:off x="1501714" y="185994"/>
          <a:ext cx="1070095" cy="64205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US" sz="2800" kern="1200" dirty="0"/>
        </a:p>
      </dsp:txBody>
      <dsp:txXfrm>
        <a:off x="1520519" y="204799"/>
        <a:ext cx="1032485" cy="604447"/>
      </dsp:txXfrm>
    </dsp:sp>
    <dsp:sp modelId="{461CDEA1-B296-4B94-91D0-7603038DCF14}">
      <dsp:nvSpPr>
        <dsp:cNvPr id="0" name=""/>
        <dsp:cNvSpPr/>
      </dsp:nvSpPr>
      <dsp:spPr>
        <a:xfrm>
          <a:off x="1257228" y="368301"/>
          <a:ext cx="1559072" cy="265383"/>
        </a:xfrm>
        <a:prstGeom prst="rightArrow">
          <a:avLst>
            <a:gd name="adj1" fmla="val 60000"/>
            <a:gd name="adj2" fmla="val 50000"/>
          </a:avLst>
        </a:prstGeom>
        <a:solidFill>
          <a:srgbClr val="005E3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257228" y="421378"/>
        <a:ext cx="1479457" cy="159229"/>
      </dsp:txXfrm>
    </dsp:sp>
    <dsp:sp modelId="{627DCB95-28C4-4840-A691-960BBA28F792}">
      <dsp:nvSpPr>
        <dsp:cNvPr id="0" name=""/>
        <dsp:cNvSpPr/>
      </dsp:nvSpPr>
      <dsp:spPr>
        <a:xfrm>
          <a:off x="2999848" y="185994"/>
          <a:ext cx="1070095" cy="642057"/>
        </a:xfrm>
        <a:prstGeom prst="roundRect">
          <a:avLst>
            <a:gd name="adj" fmla="val 10000"/>
          </a:avLst>
        </a:prstGeom>
        <a:solidFill>
          <a:srgbClr val="1858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OSS</a:t>
          </a:r>
          <a:endParaRPr lang="en-US" sz="1800" kern="1200" dirty="0"/>
        </a:p>
      </dsp:txBody>
      <dsp:txXfrm>
        <a:off x="3018653" y="204799"/>
        <a:ext cx="1032485" cy="604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C5A82-7A32-4F1D-98D8-779AC58C6EAD}">
      <dsp:nvSpPr>
        <dsp:cNvPr id="0" name=""/>
        <dsp:cNvSpPr/>
      </dsp:nvSpPr>
      <dsp:spPr>
        <a:xfrm>
          <a:off x="3580" y="155897"/>
          <a:ext cx="1070095" cy="702250"/>
        </a:xfrm>
        <a:prstGeom prst="roundRect">
          <a:avLst>
            <a:gd name="adj" fmla="val 10000"/>
          </a:avLst>
        </a:prstGeom>
        <a:solidFill>
          <a:srgbClr val="1858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DS</a:t>
          </a:r>
          <a:endParaRPr lang="en-US" sz="1800" kern="1200" dirty="0"/>
        </a:p>
      </dsp:txBody>
      <dsp:txXfrm>
        <a:off x="24148" y="176465"/>
        <a:ext cx="1028959" cy="661114"/>
      </dsp:txXfrm>
    </dsp:sp>
    <dsp:sp modelId="{5C91A20E-48EF-4E1D-99B4-61A1F9CE7E7E}">
      <dsp:nvSpPr>
        <dsp:cNvPr id="0" name=""/>
        <dsp:cNvSpPr/>
      </dsp:nvSpPr>
      <dsp:spPr>
        <a:xfrm>
          <a:off x="1180685" y="374331"/>
          <a:ext cx="226860" cy="265383"/>
        </a:xfrm>
        <a:prstGeom prst="rightArrow">
          <a:avLst>
            <a:gd name="adj1" fmla="val 60000"/>
            <a:gd name="adj2" fmla="val 50000"/>
          </a:avLst>
        </a:prstGeom>
        <a:solidFill>
          <a:srgbClr val="005E3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180685" y="427408"/>
        <a:ext cx="158802" cy="159229"/>
      </dsp:txXfrm>
    </dsp:sp>
    <dsp:sp modelId="{EF1FC4B7-4560-4EAA-B17C-69EDAD6C3EB0}">
      <dsp:nvSpPr>
        <dsp:cNvPr id="0" name=""/>
        <dsp:cNvSpPr/>
      </dsp:nvSpPr>
      <dsp:spPr>
        <a:xfrm>
          <a:off x="1501714" y="155897"/>
          <a:ext cx="1070095" cy="702250"/>
        </a:xfrm>
        <a:prstGeom prst="roundRect">
          <a:avLst>
            <a:gd name="adj" fmla="val 10000"/>
          </a:avLst>
        </a:prstGeom>
        <a:solidFill>
          <a:srgbClr val="1858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Mock Server</a:t>
          </a:r>
          <a:endParaRPr lang="en-US" sz="1800" kern="1200" dirty="0"/>
        </a:p>
      </dsp:txBody>
      <dsp:txXfrm>
        <a:off x="1522282" y="176465"/>
        <a:ext cx="1028959" cy="661114"/>
      </dsp:txXfrm>
    </dsp:sp>
    <dsp:sp modelId="{461CDEA1-B296-4B94-91D0-7603038DCF14}">
      <dsp:nvSpPr>
        <dsp:cNvPr id="0" name=""/>
        <dsp:cNvSpPr/>
      </dsp:nvSpPr>
      <dsp:spPr>
        <a:xfrm>
          <a:off x="2678820" y="374331"/>
          <a:ext cx="226860" cy="265383"/>
        </a:xfrm>
        <a:prstGeom prst="rightArrow">
          <a:avLst>
            <a:gd name="adj1" fmla="val 60000"/>
            <a:gd name="adj2" fmla="val 50000"/>
          </a:avLst>
        </a:prstGeom>
        <a:solidFill>
          <a:srgbClr val="005E3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678820" y="427408"/>
        <a:ext cx="158802" cy="159229"/>
      </dsp:txXfrm>
    </dsp:sp>
    <dsp:sp modelId="{627DCB95-28C4-4840-A691-960BBA28F792}">
      <dsp:nvSpPr>
        <dsp:cNvPr id="0" name=""/>
        <dsp:cNvSpPr/>
      </dsp:nvSpPr>
      <dsp:spPr>
        <a:xfrm>
          <a:off x="2999848" y="155897"/>
          <a:ext cx="1070095" cy="702250"/>
        </a:xfrm>
        <a:prstGeom prst="roundRect">
          <a:avLst>
            <a:gd name="adj" fmla="val 10000"/>
          </a:avLst>
        </a:prstGeom>
        <a:solidFill>
          <a:srgbClr val="1858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OSS</a:t>
          </a:r>
          <a:endParaRPr lang="en-US" sz="1800" kern="1200" dirty="0"/>
        </a:p>
      </dsp:txBody>
      <dsp:txXfrm>
        <a:off x="3020416" y="176465"/>
        <a:ext cx="1028959" cy="6611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C5A82-7A32-4F1D-98D8-779AC58C6EAD}">
      <dsp:nvSpPr>
        <dsp:cNvPr id="0" name=""/>
        <dsp:cNvSpPr/>
      </dsp:nvSpPr>
      <dsp:spPr>
        <a:xfrm>
          <a:off x="3580" y="155897"/>
          <a:ext cx="1070095" cy="702250"/>
        </a:xfrm>
        <a:prstGeom prst="roundRect">
          <a:avLst>
            <a:gd name="adj" fmla="val 10000"/>
          </a:avLst>
        </a:prstGeom>
        <a:solidFill>
          <a:srgbClr val="1858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DS</a:t>
          </a:r>
          <a:endParaRPr lang="en-US" sz="1800" kern="1200" dirty="0"/>
        </a:p>
      </dsp:txBody>
      <dsp:txXfrm>
        <a:off x="24148" y="176465"/>
        <a:ext cx="1028959" cy="661114"/>
      </dsp:txXfrm>
    </dsp:sp>
    <dsp:sp modelId="{5C91A20E-48EF-4E1D-99B4-61A1F9CE7E7E}">
      <dsp:nvSpPr>
        <dsp:cNvPr id="0" name=""/>
        <dsp:cNvSpPr/>
      </dsp:nvSpPr>
      <dsp:spPr>
        <a:xfrm>
          <a:off x="1180685" y="374331"/>
          <a:ext cx="226860" cy="265383"/>
        </a:xfrm>
        <a:prstGeom prst="rightArrow">
          <a:avLst>
            <a:gd name="adj1" fmla="val 60000"/>
            <a:gd name="adj2" fmla="val 50000"/>
          </a:avLst>
        </a:prstGeom>
        <a:solidFill>
          <a:srgbClr val="005E3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180685" y="427408"/>
        <a:ext cx="158802" cy="159229"/>
      </dsp:txXfrm>
    </dsp:sp>
    <dsp:sp modelId="{EF1FC4B7-4560-4EAA-B17C-69EDAD6C3EB0}">
      <dsp:nvSpPr>
        <dsp:cNvPr id="0" name=""/>
        <dsp:cNvSpPr/>
      </dsp:nvSpPr>
      <dsp:spPr>
        <a:xfrm>
          <a:off x="1501714" y="155897"/>
          <a:ext cx="1070095" cy="702250"/>
        </a:xfrm>
        <a:prstGeom prst="roundRect">
          <a:avLst>
            <a:gd name="adj" fmla="val 10000"/>
          </a:avLst>
        </a:prstGeom>
        <a:solidFill>
          <a:srgbClr val="1858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Mock Server</a:t>
          </a:r>
          <a:endParaRPr lang="en-US" sz="1800" kern="1200" dirty="0"/>
        </a:p>
      </dsp:txBody>
      <dsp:txXfrm>
        <a:off x="1522282" y="176465"/>
        <a:ext cx="1028959" cy="661114"/>
      </dsp:txXfrm>
    </dsp:sp>
    <dsp:sp modelId="{461CDEA1-B296-4B94-91D0-7603038DCF14}">
      <dsp:nvSpPr>
        <dsp:cNvPr id="0" name=""/>
        <dsp:cNvSpPr/>
      </dsp:nvSpPr>
      <dsp:spPr>
        <a:xfrm>
          <a:off x="2678820" y="374331"/>
          <a:ext cx="226860" cy="265383"/>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dirty="0"/>
        </a:p>
      </dsp:txBody>
      <dsp:txXfrm>
        <a:off x="2678820" y="427408"/>
        <a:ext cx="158802" cy="159229"/>
      </dsp:txXfrm>
    </dsp:sp>
    <dsp:sp modelId="{627DCB95-28C4-4840-A691-960BBA28F792}">
      <dsp:nvSpPr>
        <dsp:cNvPr id="0" name=""/>
        <dsp:cNvSpPr/>
      </dsp:nvSpPr>
      <dsp:spPr>
        <a:xfrm>
          <a:off x="2999848" y="155897"/>
          <a:ext cx="1070095" cy="702250"/>
        </a:xfrm>
        <a:prstGeom prst="roundRect">
          <a:avLst>
            <a:gd name="adj" fmla="val 10000"/>
          </a:avLst>
        </a:prstGeom>
        <a:solidFill>
          <a:srgbClr val="1858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OSS</a:t>
          </a:r>
          <a:endParaRPr lang="en-US" sz="1800" kern="1200" dirty="0"/>
        </a:p>
      </dsp:txBody>
      <dsp:txXfrm>
        <a:off x="3020416" y="176465"/>
        <a:ext cx="1028959" cy="6611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679BB-4C21-4526-B294-A3D2DCFE4FC6}">
      <dsp:nvSpPr>
        <dsp:cNvPr id="0" name=""/>
        <dsp:cNvSpPr/>
      </dsp:nvSpPr>
      <dsp:spPr>
        <a:xfrm>
          <a:off x="3817" y="1289912"/>
          <a:ext cx="2222152" cy="888861"/>
        </a:xfrm>
        <a:prstGeom prst="chevron">
          <a:avLst/>
        </a:prstGeom>
        <a:solidFill>
          <a:srgbClr val="1858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altLang="zh-CN" sz="1900" kern="1200" dirty="0" smtClean="0"/>
            <a:t>Architecture</a:t>
          </a:r>
          <a:r>
            <a:rPr lang="zh-CN" altLang="en-US" sz="1900" kern="1200" dirty="0" smtClean="0"/>
            <a:t> </a:t>
          </a:r>
          <a:r>
            <a:rPr lang="en-US" altLang="zh-CN" sz="1900" kern="1200" dirty="0" smtClean="0"/>
            <a:t>and</a:t>
          </a:r>
          <a:r>
            <a:rPr lang="zh-CN" altLang="en-US" sz="1900" kern="1200" dirty="0" smtClean="0"/>
            <a:t> </a:t>
          </a:r>
          <a:r>
            <a:rPr lang="en-US" altLang="zh-CN" sz="1900" kern="1200" dirty="0" smtClean="0"/>
            <a:t>Code</a:t>
          </a:r>
          <a:r>
            <a:rPr lang="zh-CN" altLang="en-US" sz="1900" kern="1200" dirty="0" smtClean="0"/>
            <a:t> </a:t>
          </a:r>
          <a:r>
            <a:rPr lang="en-US" altLang="zh-CN" sz="1900" kern="1200" dirty="0" smtClean="0"/>
            <a:t>Analysis</a:t>
          </a:r>
          <a:endParaRPr lang="en-US" sz="1900" kern="1200" dirty="0"/>
        </a:p>
      </dsp:txBody>
      <dsp:txXfrm>
        <a:off x="448248" y="1289912"/>
        <a:ext cx="1333291" cy="888861"/>
      </dsp:txXfrm>
    </dsp:sp>
    <dsp:sp modelId="{629FBBC5-33AE-0245-8970-53F2EDAAC80E}">
      <dsp:nvSpPr>
        <dsp:cNvPr id="0" name=""/>
        <dsp:cNvSpPr/>
      </dsp:nvSpPr>
      <dsp:spPr>
        <a:xfrm>
          <a:off x="2003754" y="1289912"/>
          <a:ext cx="2222152" cy="8888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altLang="zh-CN" sz="1900" kern="1200" dirty="0" smtClean="0"/>
            <a:t>Deploy</a:t>
          </a:r>
          <a:r>
            <a:rPr lang="zh-CN" altLang="en-US" sz="1900" kern="1200" dirty="0" smtClean="0"/>
            <a:t> </a:t>
          </a:r>
          <a:r>
            <a:rPr lang="en-US" altLang="zh-CN" sz="1900" kern="1200" dirty="0" smtClean="0"/>
            <a:t>DS</a:t>
          </a:r>
          <a:r>
            <a:rPr lang="zh-CN" altLang="en-US" sz="1900" kern="1200" dirty="0" smtClean="0"/>
            <a:t> </a:t>
          </a:r>
          <a:r>
            <a:rPr lang="en-US" altLang="zh-CN" sz="1900" kern="1200" dirty="0" smtClean="0"/>
            <a:t>server</a:t>
          </a:r>
          <a:endParaRPr lang="en-US" sz="1900" kern="1200" dirty="0"/>
        </a:p>
      </dsp:txBody>
      <dsp:txXfrm>
        <a:off x="2448185" y="1289912"/>
        <a:ext cx="1333291" cy="888861"/>
      </dsp:txXfrm>
    </dsp:sp>
    <dsp:sp modelId="{0EB029C9-CE2F-4EA4-BBAB-9ACCB6E88020}">
      <dsp:nvSpPr>
        <dsp:cNvPr id="0" name=""/>
        <dsp:cNvSpPr/>
      </dsp:nvSpPr>
      <dsp:spPr>
        <a:xfrm>
          <a:off x="4003692" y="1289912"/>
          <a:ext cx="2222152" cy="888861"/>
        </a:xfrm>
        <a:prstGeom prst="chevron">
          <a:avLst/>
        </a:prstGeom>
        <a:solidFill>
          <a:srgbClr val="0696D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Deploy Mock server</a:t>
          </a:r>
          <a:endParaRPr lang="en-US" sz="1900" kern="1200" dirty="0"/>
        </a:p>
      </dsp:txBody>
      <dsp:txXfrm>
        <a:off x="4448123" y="1289912"/>
        <a:ext cx="1333291" cy="888861"/>
      </dsp:txXfrm>
    </dsp:sp>
    <dsp:sp modelId="{B921FCA0-8022-411E-B60F-42D3AB41D592}">
      <dsp:nvSpPr>
        <dsp:cNvPr id="0" name=""/>
        <dsp:cNvSpPr/>
      </dsp:nvSpPr>
      <dsp:spPr>
        <a:xfrm>
          <a:off x="6003629" y="1289912"/>
          <a:ext cx="2222152" cy="888861"/>
        </a:xfrm>
        <a:prstGeom prst="chevron">
          <a:avLst/>
        </a:prstGeom>
        <a:solidFill>
          <a:srgbClr val="87BC4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Run test cases</a:t>
          </a:r>
          <a:endParaRPr lang="en-US" sz="1900" kern="1200" dirty="0"/>
        </a:p>
      </dsp:txBody>
      <dsp:txXfrm>
        <a:off x="6448060" y="1289912"/>
        <a:ext cx="1333291" cy="8888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tifakt ElementOfc"/>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tifakt ElementOfc"/>
              </a:defRPr>
            </a:lvl1pPr>
          </a:lstStyle>
          <a:p>
            <a:fld id="{1C9F2E91-7B5B-7B47-A6B7-41F52DF9CFF5}" type="datetimeFigureOut">
              <a:rPr lang="en-US" smtClean="0"/>
              <a:pPr/>
              <a:t>5/20/2016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tifakt ElementOfc"/>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tifakt ElementOfc"/>
              </a:defRPr>
            </a:lvl1pPr>
          </a:lstStyle>
          <a:p>
            <a:fld id="{2BDD7571-E87A-5642-8000-463B5F50396D}" type="slidenum">
              <a:rPr lang="en-US" smtClean="0"/>
              <a:pPr/>
              <a:t>‹#›</a:t>
            </a:fld>
            <a:endParaRPr lang="en-US" dirty="0"/>
          </a:p>
        </p:txBody>
      </p:sp>
    </p:spTree>
    <p:extLst>
      <p:ext uri="{BB962C8B-B14F-4D97-AF65-F5344CB8AC3E}">
        <p14:creationId xmlns:p14="http://schemas.microsoft.com/office/powerpoint/2010/main" val="112973065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Artifakt ElementOfc"/>
        <a:ea typeface="+mn-ea"/>
        <a:cs typeface="+mn-cs"/>
      </a:defRPr>
    </a:lvl1pPr>
    <a:lvl2pPr marL="342892" algn="l" defTabSz="685783" rtl="0" eaLnBrk="1" latinLnBrk="0" hangingPunct="1">
      <a:defRPr sz="900" kern="1200">
        <a:solidFill>
          <a:schemeClr val="tx1"/>
        </a:solidFill>
        <a:latin typeface="Artifakt ElementOfc"/>
        <a:ea typeface="+mn-ea"/>
        <a:cs typeface="+mn-cs"/>
      </a:defRPr>
    </a:lvl2pPr>
    <a:lvl3pPr marL="685783" algn="l" defTabSz="685783" rtl="0" eaLnBrk="1" latinLnBrk="0" hangingPunct="1">
      <a:defRPr sz="900" kern="1200">
        <a:solidFill>
          <a:schemeClr val="tx1"/>
        </a:solidFill>
        <a:latin typeface="Artifakt ElementOfc"/>
        <a:ea typeface="+mn-ea"/>
        <a:cs typeface="+mn-cs"/>
      </a:defRPr>
    </a:lvl3pPr>
    <a:lvl4pPr marL="1028675" algn="l" defTabSz="685783" rtl="0" eaLnBrk="1" latinLnBrk="0" hangingPunct="1">
      <a:defRPr sz="900" kern="1200">
        <a:solidFill>
          <a:schemeClr val="tx1"/>
        </a:solidFill>
        <a:latin typeface="Artifakt ElementOfc"/>
        <a:ea typeface="+mn-ea"/>
        <a:cs typeface="+mn-cs"/>
      </a:defRPr>
    </a:lvl4pPr>
    <a:lvl5pPr marL="1371566" algn="l" defTabSz="685783" rtl="0" eaLnBrk="1" latinLnBrk="0" hangingPunct="1">
      <a:defRPr sz="900" kern="1200">
        <a:solidFill>
          <a:schemeClr val="tx1"/>
        </a:solidFill>
        <a:latin typeface="Artifakt ElementOfc"/>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a:t>
            </a:fld>
            <a:endParaRPr lang="en-US" dirty="0"/>
          </a:p>
        </p:txBody>
      </p:sp>
    </p:spTree>
    <p:extLst>
      <p:ext uri="{BB962C8B-B14F-4D97-AF65-F5344CB8AC3E}">
        <p14:creationId xmlns:p14="http://schemas.microsoft.com/office/powerpoint/2010/main" val="3596693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a:t>
            </a:r>
            <a:r>
              <a:rPr lang="en-US" baseline="0" dirty="0" smtClean="0"/>
              <a:t> of </a:t>
            </a:r>
            <a:r>
              <a:rPr lang="en-US" dirty="0" smtClean="0"/>
              <a:t>resiliency test </a:t>
            </a:r>
            <a:r>
              <a:rPr lang="en-US" baseline="0" dirty="0" smtClean="0"/>
              <a:t>is to understand how good DS will behave when some of its dependent services respond error or have long latency. Take DS and OSS for example. Ds will put some files to OSS. We cannot really make OSS down because other services also rely on it. We know that in unit test we always try to mock some objects to simplify the test. So the idea is to create a service to mock the errors and slowness.</a:t>
            </a:r>
          </a:p>
          <a:p>
            <a:r>
              <a:rPr lang="en-US" dirty="0" smtClean="0"/>
              <a:t>If we want to</a:t>
            </a:r>
            <a:r>
              <a:rPr lang="en-US" baseline="0" dirty="0" smtClean="0"/>
              <a:t> simulate OSS has long latency, we can let DS to connect to the mock server, and hold the request for a while and send to OSS.</a:t>
            </a:r>
          </a:p>
          <a:p>
            <a:r>
              <a:rPr lang="en-US" baseline="0" dirty="0" smtClean="0"/>
              <a:t>And if we want to simulate OSS has errors, we just need to let DS to connect to the mock server and then respond the error to DS.</a:t>
            </a:r>
          </a:p>
          <a:p>
            <a:r>
              <a:rPr lang="en-US" baseline="0" dirty="0" smtClean="0"/>
              <a:t>Then we can run the related test cases to check what will happen.</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11</a:t>
            </a:fld>
            <a:endParaRPr lang="en-US" dirty="0"/>
          </a:p>
        </p:txBody>
      </p:sp>
    </p:spTree>
    <p:extLst>
      <p:ext uri="{BB962C8B-B14F-4D97-AF65-F5344CB8AC3E}">
        <p14:creationId xmlns:p14="http://schemas.microsoft.com/office/powerpoint/2010/main" val="158205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four parts for DS resiliency</a:t>
            </a:r>
            <a:r>
              <a:rPr lang="en-US" baseline="0" dirty="0" smtClean="0"/>
              <a:t> test.</a:t>
            </a:r>
          </a:p>
          <a:p>
            <a:r>
              <a:rPr lang="en-US" baseline="0" dirty="0" smtClean="0"/>
              <a:t>Firstly we need to understand DS infrastructure to start our </a:t>
            </a:r>
            <a:r>
              <a:rPr lang="en-US" baseline="0" dirty="0" smtClean="0"/>
              <a:t>test plan.</a:t>
            </a:r>
            <a:endParaRPr lang="en-US" baseline="0" dirty="0" smtClean="0"/>
          </a:p>
          <a:p>
            <a:r>
              <a:rPr lang="en-US" baseline="0" dirty="0" smtClean="0"/>
              <a:t>Then we need to create a DS service for test. By editing its configuration file, we can let DS server connect to mock server for some services.</a:t>
            </a:r>
          </a:p>
          <a:p>
            <a:r>
              <a:rPr lang="en-US" baseline="0" dirty="0" smtClean="0"/>
              <a:t>Thirdly we need to deploy the mock service to handle the DS requests for some specific service.</a:t>
            </a:r>
          </a:p>
          <a:p>
            <a:r>
              <a:rPr lang="en-US" baseline="0" dirty="0" smtClean="0"/>
              <a:t>Finally we need to trigger the automation test cases to test.</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12</a:t>
            </a:fld>
            <a:endParaRPr lang="en-US" dirty="0"/>
          </a:p>
        </p:txBody>
      </p:sp>
    </p:spTree>
    <p:extLst>
      <p:ext uri="{BB962C8B-B14F-4D97-AF65-F5344CB8AC3E}">
        <p14:creationId xmlns:p14="http://schemas.microsoft.com/office/powerpoint/2010/main" val="4236042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architecture analysis and code review, we can understand</a:t>
            </a:r>
            <a:r>
              <a:rPr lang="en-US" baseline="0" dirty="0" smtClean="0"/>
              <a:t> the whole system of DS.  We can understand how many services or components will influence it and what its strategies to handle some errors</a:t>
            </a:r>
            <a:r>
              <a:rPr lang="en-US" baseline="0" dirty="0" smtClean="0"/>
              <a:t>. When I did the test plan, I took a lot of effort to understand DS </a:t>
            </a:r>
            <a:r>
              <a:rPr lang="en-US" baseline="0" dirty="0" err="1" smtClean="0"/>
              <a:t>apis</a:t>
            </a:r>
            <a:r>
              <a:rPr lang="en-US" baseline="0" dirty="0" smtClean="0"/>
              <a:t> and how they implemented.</a:t>
            </a:r>
            <a:endParaRPr lang="en-US" baseline="0" dirty="0" smtClean="0"/>
          </a:p>
          <a:p>
            <a:r>
              <a:rPr lang="en-US" baseline="0" dirty="0" smtClean="0"/>
              <a:t>With these information , we can write our test plan to conduct us in the big picture.</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13</a:t>
            </a:fld>
            <a:endParaRPr lang="en-US" dirty="0"/>
          </a:p>
        </p:txBody>
      </p:sp>
    </p:spTree>
    <p:extLst>
      <p:ext uri="{BB962C8B-B14F-4D97-AF65-F5344CB8AC3E}">
        <p14:creationId xmlns:p14="http://schemas.microsoft.com/office/powerpoint/2010/main" val="3186990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lang="en-US" sz="900" b="0" i="0" kern="1200" baseline="0" dirty="0" smtClean="0">
                <a:solidFill>
                  <a:schemeClr val="tx1"/>
                </a:solidFill>
                <a:effectLst/>
                <a:latin typeface="Artifakt ElementOfc"/>
                <a:ea typeface="+mn-ea"/>
                <a:cs typeface="+mn-cs"/>
              </a:rPr>
              <a:t>To setup the mock server, </a:t>
            </a:r>
            <a:r>
              <a:rPr lang="en-US" sz="900" b="0" i="0" kern="1200" dirty="0" smtClean="0">
                <a:solidFill>
                  <a:schemeClr val="tx1"/>
                </a:solidFill>
                <a:effectLst/>
                <a:latin typeface="Artifakt ElementOfc"/>
                <a:ea typeface="+mn-ea"/>
                <a:cs typeface="+mn-cs"/>
              </a:rPr>
              <a:t>We use </a:t>
            </a:r>
            <a:r>
              <a:rPr lang="en-US" sz="900" b="0" i="0" kern="1200" dirty="0" err="1" smtClean="0">
                <a:solidFill>
                  <a:schemeClr val="tx1"/>
                </a:solidFill>
                <a:effectLst/>
                <a:latin typeface="Artifakt ElementOfc"/>
                <a:ea typeface="+mn-ea"/>
                <a:cs typeface="+mn-cs"/>
              </a:rPr>
              <a:t>WireMock</a:t>
            </a:r>
            <a:r>
              <a:rPr lang="en-US" sz="900" b="0" i="0" kern="1200" baseline="0" dirty="0" smtClean="0">
                <a:solidFill>
                  <a:schemeClr val="tx1"/>
                </a:solidFill>
                <a:effectLst/>
                <a:latin typeface="Artifakt ElementOfc"/>
                <a:ea typeface="+mn-ea"/>
                <a:cs typeface="+mn-cs"/>
              </a:rPr>
              <a:t> .</a:t>
            </a:r>
          </a:p>
          <a:p>
            <a:pPr marL="0" marR="0" indent="0" algn="l" defTabSz="685783" rtl="0" eaLnBrk="1" fontAlgn="auto" latinLnBrk="0" hangingPunct="1">
              <a:lnSpc>
                <a:spcPct val="100000"/>
              </a:lnSpc>
              <a:spcBef>
                <a:spcPts val="0"/>
              </a:spcBef>
              <a:spcAft>
                <a:spcPts val="0"/>
              </a:spcAft>
              <a:buClrTx/>
              <a:buSzTx/>
              <a:buFontTx/>
              <a:buNone/>
              <a:tabLst/>
              <a:defRPr/>
            </a:pPr>
            <a:r>
              <a:rPr lang="en-US" sz="900" b="0" i="0" kern="1200" dirty="0" err="1" smtClean="0">
                <a:solidFill>
                  <a:schemeClr val="tx1"/>
                </a:solidFill>
                <a:effectLst/>
                <a:latin typeface="Artifakt ElementOfc"/>
                <a:ea typeface="+mn-ea"/>
                <a:cs typeface="+mn-cs"/>
              </a:rPr>
              <a:t>WireMock</a:t>
            </a:r>
            <a:r>
              <a:rPr lang="en-US" sz="900" b="0" i="0" kern="1200" dirty="0" smtClean="0">
                <a:solidFill>
                  <a:schemeClr val="tx1"/>
                </a:solidFill>
                <a:effectLst/>
                <a:latin typeface="Artifakt ElementOfc"/>
                <a:ea typeface="+mn-ea"/>
                <a:cs typeface="+mn-cs"/>
              </a:rPr>
              <a:t> is a </a:t>
            </a:r>
            <a:r>
              <a:rPr lang="en-US" sz="900" b="0" i="0" kern="1200" dirty="0" err="1" smtClean="0">
                <a:solidFill>
                  <a:schemeClr val="tx1"/>
                </a:solidFill>
                <a:effectLst/>
                <a:latin typeface="Artifakt ElementOfc"/>
                <a:ea typeface="+mn-ea"/>
                <a:cs typeface="+mn-cs"/>
              </a:rPr>
              <a:t>flexIt</a:t>
            </a:r>
            <a:r>
              <a:rPr lang="en-US" sz="900" b="0" i="0" kern="1200" dirty="0" smtClean="0">
                <a:solidFill>
                  <a:schemeClr val="tx1"/>
                </a:solidFill>
                <a:effectLst/>
                <a:latin typeface="Artifakt ElementOfc"/>
                <a:ea typeface="+mn-ea"/>
                <a:cs typeface="+mn-cs"/>
              </a:rPr>
              <a:t> supports HTTP response stubbing, request verification, proxy/intercept, and fault injection, and it can be used within a unit test or deployed into a test environment.</a:t>
            </a:r>
          </a:p>
          <a:p>
            <a:pPr marL="0" marR="0" indent="0" algn="l" defTabSz="685783" rtl="0" eaLnBrk="1" fontAlgn="auto" latinLnBrk="0" hangingPunct="1">
              <a:lnSpc>
                <a:spcPct val="100000"/>
              </a:lnSpc>
              <a:spcBef>
                <a:spcPts val="0"/>
              </a:spcBef>
              <a:spcAft>
                <a:spcPts val="0"/>
              </a:spcAft>
              <a:buClrTx/>
              <a:buSzTx/>
              <a:buFontTx/>
              <a:buNone/>
              <a:tabLst/>
              <a:defRPr/>
            </a:pPr>
            <a:r>
              <a:rPr lang="en-US" sz="900" b="0" i="0" kern="1200" dirty="0" err="1" smtClean="0">
                <a:solidFill>
                  <a:schemeClr val="tx1"/>
                </a:solidFill>
                <a:effectLst/>
                <a:latin typeface="Artifakt ElementOfc"/>
                <a:ea typeface="+mn-ea"/>
                <a:cs typeface="+mn-cs"/>
              </a:rPr>
              <a:t>ible</a:t>
            </a:r>
            <a:r>
              <a:rPr lang="en-US" sz="900" b="0" i="0" kern="1200" dirty="0" smtClean="0">
                <a:solidFill>
                  <a:schemeClr val="tx1"/>
                </a:solidFill>
                <a:effectLst/>
                <a:latin typeface="Artifakt ElementOfc"/>
                <a:ea typeface="+mn-ea"/>
                <a:cs typeface="+mn-cs"/>
              </a:rPr>
              <a:t> library for stubbing and mocking web services. It works by creating an actual HTTP server that your code under test can connect to as it would be a real web service.</a:t>
            </a:r>
          </a:p>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14</a:t>
            </a:fld>
            <a:endParaRPr lang="en-US" dirty="0"/>
          </a:p>
        </p:txBody>
      </p:sp>
    </p:spTree>
    <p:extLst>
      <p:ext uri="{BB962C8B-B14F-4D97-AF65-F5344CB8AC3E}">
        <p14:creationId xmlns:p14="http://schemas.microsoft.com/office/powerpoint/2010/main" val="2540829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Junit test case to leverage </a:t>
            </a:r>
            <a:r>
              <a:rPr lang="en-US" dirty="0" err="1" smtClean="0"/>
              <a:t>WireMock</a:t>
            </a:r>
            <a:r>
              <a:rPr lang="en-US" dirty="0" smtClean="0"/>
              <a:t> to mock an</a:t>
            </a:r>
            <a:r>
              <a:rPr lang="en-US" baseline="0" dirty="0" smtClean="0"/>
              <a:t> new </a:t>
            </a:r>
            <a:r>
              <a:rPr lang="en-US" baseline="0" dirty="0" err="1" smtClean="0"/>
              <a:t>api</a:t>
            </a:r>
            <a:r>
              <a:rPr lang="en-US" baseline="0" dirty="0" smtClean="0"/>
              <a:t>. This is the </a:t>
            </a:r>
            <a:r>
              <a:rPr lang="en-US" baseline="0" dirty="0" err="1" smtClean="0"/>
              <a:t>api</a:t>
            </a:r>
            <a:r>
              <a:rPr lang="en-US" baseline="0" dirty="0" smtClean="0"/>
              <a:t> endpoint, and these are the expected response code and body. Call the </a:t>
            </a:r>
            <a:r>
              <a:rPr lang="en-US" baseline="0" dirty="0" err="1" smtClean="0"/>
              <a:t>api</a:t>
            </a:r>
            <a:r>
              <a:rPr lang="en-US" baseline="0" dirty="0" smtClean="0"/>
              <a:t> and then verify the response code and body. When I run the case, it will build a real web service at backend to handle the request. This is just for demo, I believe the real unit case is more complex than this.</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15</a:t>
            </a:fld>
            <a:endParaRPr lang="en-US" dirty="0"/>
          </a:p>
        </p:txBody>
      </p:sp>
    </p:spTree>
    <p:extLst>
      <p:ext uri="{BB962C8B-B14F-4D97-AF65-F5344CB8AC3E}">
        <p14:creationId xmlns:p14="http://schemas.microsoft.com/office/powerpoint/2010/main" val="215587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how we use it in resiliency test. What we need to do is run this jar with some parameters. But now It’s an empty service which response for nothing. </a:t>
            </a:r>
            <a:r>
              <a:rPr lang="en-US" baseline="0" dirty="0" err="1" smtClean="0"/>
              <a:t>WireMock</a:t>
            </a:r>
            <a:r>
              <a:rPr lang="en-US" baseline="0" dirty="0" smtClean="0"/>
              <a:t> is quite easy to use. We can use some </a:t>
            </a:r>
            <a:r>
              <a:rPr lang="en-US" baseline="0" dirty="0" err="1" smtClean="0"/>
              <a:t>json</a:t>
            </a:r>
            <a:r>
              <a:rPr lang="en-US" baseline="0" dirty="0" smtClean="0"/>
              <a:t> files to define what requests we support and what response we will reply.</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16</a:t>
            </a:fld>
            <a:endParaRPr lang="en-US" dirty="0"/>
          </a:p>
        </p:txBody>
      </p:sp>
    </p:spTree>
    <p:extLst>
      <p:ext uri="{BB962C8B-B14F-4D97-AF65-F5344CB8AC3E}">
        <p14:creationId xmlns:p14="http://schemas.microsoft.com/office/powerpoint/2010/main" val="619667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can give you two examples</a:t>
            </a:r>
            <a:r>
              <a:rPr lang="en-US" baseline="0" dirty="0" smtClean="0"/>
              <a:t> to show you how I define my mock service to do resiliency test.</a:t>
            </a:r>
          </a:p>
          <a:p>
            <a:r>
              <a:rPr lang="en-US" baseline="0" dirty="0" smtClean="0"/>
              <a:t>Firstly Let’s see what a request to make some latency look like. </a:t>
            </a:r>
          </a:p>
          <a:p>
            <a:r>
              <a:rPr lang="en-US" baseline="0" dirty="0" smtClean="0"/>
              <a:t>This is used to define which kind of </a:t>
            </a:r>
            <a:r>
              <a:rPr lang="en-US" baseline="0" dirty="0" err="1" smtClean="0"/>
              <a:t>url</a:t>
            </a:r>
            <a:r>
              <a:rPr lang="en-US" baseline="0" dirty="0" smtClean="0"/>
              <a:t> we accept, it’s a regular expression, all the </a:t>
            </a:r>
            <a:r>
              <a:rPr lang="en-US" baseline="0" dirty="0" err="1" smtClean="0"/>
              <a:t>urls</a:t>
            </a:r>
            <a:r>
              <a:rPr lang="en-US" baseline="0" dirty="0" smtClean="0"/>
              <a:t> meeting this pattern and the method will be accepted.</a:t>
            </a:r>
          </a:p>
          <a:p>
            <a:r>
              <a:rPr lang="en-US" baseline="0" dirty="0" smtClean="0"/>
              <a:t>If I want to delay the request for 1 second, I set it 1000. After the delay, the request will be sent to this host.</a:t>
            </a:r>
          </a:p>
          <a:p>
            <a:endParaRPr lang="en-US" baseline="0" dirty="0" smtClean="0"/>
          </a:p>
        </p:txBody>
      </p:sp>
      <p:sp>
        <p:nvSpPr>
          <p:cNvPr id="4" name="Slide Number Placeholder 3"/>
          <p:cNvSpPr>
            <a:spLocks noGrp="1"/>
          </p:cNvSpPr>
          <p:nvPr>
            <p:ph type="sldNum" sz="quarter" idx="10"/>
          </p:nvPr>
        </p:nvSpPr>
        <p:spPr/>
        <p:txBody>
          <a:bodyPr/>
          <a:lstStyle/>
          <a:p>
            <a:fld id="{2BDD7571-E87A-5642-8000-463B5F50396D}" type="slidenum">
              <a:rPr lang="en-US" smtClean="0"/>
              <a:pPr/>
              <a:t>17</a:t>
            </a:fld>
            <a:endParaRPr lang="en-US" dirty="0"/>
          </a:p>
        </p:txBody>
      </p:sp>
    </p:spTree>
    <p:extLst>
      <p:ext uri="{BB962C8B-B14F-4D97-AF65-F5344CB8AC3E}">
        <p14:creationId xmlns:p14="http://schemas.microsoft.com/office/powerpoint/2010/main" val="33389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example is about error response, it’s very similar to the first one. We just need to change the response status code to the error code we wants.</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18</a:t>
            </a:fld>
            <a:endParaRPr lang="en-US" dirty="0"/>
          </a:p>
        </p:txBody>
      </p:sp>
    </p:spTree>
    <p:extLst>
      <p:ext uri="{BB962C8B-B14F-4D97-AF65-F5344CB8AC3E}">
        <p14:creationId xmlns:p14="http://schemas.microsoft.com/office/powerpoint/2010/main" val="53407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deploy</a:t>
            </a:r>
            <a:r>
              <a:rPr lang="en-US" baseline="0" dirty="0" smtClean="0"/>
              <a:t> DS and mock server, I use fabric. </a:t>
            </a:r>
          </a:p>
          <a:p>
            <a:r>
              <a:rPr lang="en-US" baseline="0" dirty="0" smtClean="0"/>
              <a:t>Fabric is a python library </a:t>
            </a:r>
            <a:r>
              <a:rPr lang="en-US" sz="900" b="0" i="0" kern="1200" dirty="0" smtClean="0">
                <a:solidFill>
                  <a:schemeClr val="tx1"/>
                </a:solidFill>
                <a:effectLst/>
                <a:latin typeface="Artifakt ElementOfc"/>
                <a:ea typeface="+mn-ea"/>
                <a:cs typeface="+mn-cs"/>
              </a:rPr>
              <a:t>and command-line tool for streamlining the use of SSH for application deployment.</a:t>
            </a:r>
          </a:p>
          <a:p>
            <a:r>
              <a:rPr lang="en-US" sz="900" b="0" i="0" kern="1200" dirty="0" smtClean="0">
                <a:solidFill>
                  <a:schemeClr val="tx1"/>
                </a:solidFill>
                <a:effectLst/>
                <a:latin typeface="Artifakt ElementOfc"/>
                <a:ea typeface="+mn-ea"/>
                <a:cs typeface="+mn-cs"/>
              </a:rPr>
              <a:t>It provides a basic suite of operations for executing local or remote shell commands.</a:t>
            </a:r>
          </a:p>
          <a:p>
            <a:endParaRPr lang="en-US" sz="900" b="0" i="0" kern="1200" dirty="0" smtClean="0">
              <a:solidFill>
                <a:schemeClr val="tx1"/>
              </a:solidFill>
              <a:effectLst/>
              <a:latin typeface="Artifakt ElementOfc"/>
              <a:ea typeface="+mn-ea"/>
              <a:cs typeface="+mn-cs"/>
            </a:endParaRPr>
          </a:p>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19</a:t>
            </a:fld>
            <a:endParaRPr lang="en-US" dirty="0"/>
          </a:p>
        </p:txBody>
      </p:sp>
    </p:spTree>
    <p:extLst>
      <p:ext uri="{BB962C8B-B14F-4D97-AF65-F5344CB8AC3E}">
        <p14:creationId xmlns:p14="http://schemas.microsoft.com/office/powerpoint/2010/main" val="44193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Artifakt ElementOfc"/>
                <a:ea typeface="+mn-ea"/>
                <a:cs typeface="+mn-cs"/>
              </a:rPr>
              <a:t>It’s pretty</a:t>
            </a:r>
            <a:r>
              <a:rPr lang="en-US" sz="900" b="0" i="0" kern="1200" baseline="0" dirty="0" smtClean="0">
                <a:solidFill>
                  <a:schemeClr val="tx1"/>
                </a:solidFill>
                <a:effectLst/>
                <a:latin typeface="Artifakt ElementOfc"/>
                <a:ea typeface="+mn-ea"/>
                <a:cs typeface="+mn-cs"/>
              </a:rPr>
              <a:t> easy to use, you can execute your shell commands over </a:t>
            </a:r>
            <a:r>
              <a:rPr lang="en-US" sz="900" b="0" i="0" kern="1200" baseline="0" dirty="0" err="1" smtClean="0">
                <a:solidFill>
                  <a:schemeClr val="tx1"/>
                </a:solidFill>
                <a:effectLst/>
                <a:latin typeface="Artifakt ElementOfc"/>
                <a:ea typeface="+mn-ea"/>
                <a:cs typeface="+mn-cs"/>
              </a:rPr>
              <a:t>ssh</a:t>
            </a:r>
            <a:r>
              <a:rPr lang="en-US" sz="900" b="0" i="0" kern="1200" baseline="0" dirty="0" smtClean="0">
                <a:solidFill>
                  <a:schemeClr val="tx1"/>
                </a:solidFill>
                <a:effectLst/>
                <a:latin typeface="Artifakt ElementOfc"/>
                <a:ea typeface="+mn-ea"/>
                <a:cs typeface="+mn-cs"/>
              </a:rPr>
              <a:t> in a python way. This is a sample. It will execute some </a:t>
            </a:r>
            <a:r>
              <a:rPr lang="en-US" sz="900" b="0" i="0" kern="1200" baseline="0" dirty="0" err="1" smtClean="0">
                <a:solidFill>
                  <a:schemeClr val="tx1"/>
                </a:solidFill>
                <a:effectLst/>
                <a:latin typeface="Artifakt ElementOfc"/>
                <a:ea typeface="+mn-ea"/>
                <a:cs typeface="+mn-cs"/>
              </a:rPr>
              <a:t>git</a:t>
            </a:r>
            <a:r>
              <a:rPr lang="en-US" sz="900" b="0" i="0" kern="1200" baseline="0" dirty="0" smtClean="0">
                <a:solidFill>
                  <a:schemeClr val="tx1"/>
                </a:solidFill>
                <a:effectLst/>
                <a:latin typeface="Artifakt ElementOfc"/>
                <a:ea typeface="+mn-ea"/>
                <a:cs typeface="+mn-cs"/>
              </a:rPr>
              <a:t> commands in local. Firstly test, then commit the change and finally push the code.</a:t>
            </a:r>
            <a:endParaRPr lang="en-US" sz="900" b="0" i="0" kern="1200" dirty="0" smtClean="0">
              <a:solidFill>
                <a:schemeClr val="tx1"/>
              </a:solidFill>
              <a:effectLst/>
              <a:latin typeface="Artifakt ElementOfc"/>
              <a:ea typeface="+mn-ea"/>
              <a:cs typeface="+mn-cs"/>
            </a:endParaRPr>
          </a:p>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20</a:t>
            </a:fld>
            <a:endParaRPr lang="en-US" dirty="0"/>
          </a:p>
        </p:txBody>
      </p:sp>
    </p:spTree>
    <p:extLst>
      <p:ext uri="{BB962C8B-B14F-4D97-AF65-F5344CB8AC3E}">
        <p14:creationId xmlns:p14="http://schemas.microsoft.com/office/powerpoint/2010/main" val="3960359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569913"/>
            <a:ext cx="4941888" cy="2779712"/>
          </a:xfrm>
        </p:spPr>
      </p:sp>
      <p:sp>
        <p:nvSpPr>
          <p:cNvPr id="3" name="Notes Placeholder 2"/>
          <p:cNvSpPr>
            <a:spLocks noGrp="1"/>
          </p:cNvSpPr>
          <p:nvPr>
            <p:ph type="body" idx="1"/>
          </p:nvPr>
        </p:nvSpPr>
        <p:spPr>
          <a:xfrm>
            <a:off x="877331" y="4343400"/>
            <a:ext cx="5795318" cy="4454611"/>
          </a:xfrm>
        </p:spPr>
        <p:txBody>
          <a:bodyPr/>
          <a:lstStyle/>
          <a:p>
            <a:pPr>
              <a:spcBef>
                <a:spcPts val="0"/>
              </a:spcBef>
            </a:pPr>
            <a:r>
              <a:rPr lang="en-US" sz="1000" dirty="0" smtClean="0"/>
              <a:t>Good</a:t>
            </a:r>
            <a:r>
              <a:rPr lang="en-US" sz="1000" baseline="0" dirty="0" smtClean="0"/>
              <a:t> afternoon everyone. It’s a pleasure to host this session and share our experience of resiliency test with you. </a:t>
            </a:r>
          </a:p>
          <a:p>
            <a:pPr>
              <a:spcBef>
                <a:spcPts val="0"/>
              </a:spcBef>
            </a:pPr>
            <a:r>
              <a:rPr lang="en-US" sz="1000" baseline="0" dirty="0" smtClean="0"/>
              <a:t>I’m Christy, I have been with Autodesk for 9 years. My first project in Autodesk was a search engine, and my role was an automation tester. From 2011, I joined cloud platform, and began to work for core services testing. Till today, my team is working on all kinds of testing for cloud services, including functional, load and performance, resiliency, security, and so on.</a:t>
            </a:r>
          </a:p>
          <a:p>
            <a:pPr>
              <a:spcBef>
                <a:spcPts val="0"/>
              </a:spcBef>
            </a:pPr>
            <a:r>
              <a:rPr lang="en-US" sz="1000" baseline="0" dirty="0" smtClean="0"/>
              <a:t>Here is my team mate Richard.</a:t>
            </a:r>
          </a:p>
          <a:p>
            <a:pPr>
              <a:spcBef>
                <a:spcPts val="0"/>
              </a:spcBef>
            </a:pPr>
            <a:r>
              <a:rPr lang="en-US" altLang="zh-CN" sz="1000" dirty="0" smtClean="0"/>
              <a:t>Good afternoon. I’m Richard.</a:t>
            </a:r>
            <a:r>
              <a:rPr lang="en-US" altLang="zh-CN" sz="1000" baseline="0" dirty="0" smtClean="0"/>
              <a:t> I have been a QA engineer in Autodesk for  almost 10 years. In 2014 I joined Christy’s team. Since then I have tested ACM, OSS, RAAS, and Derivative Service. </a:t>
            </a:r>
            <a:endParaRPr lang="en-US" sz="1000"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a:t>
            </a:fld>
            <a:endParaRPr lang="en-US" dirty="0"/>
          </a:p>
        </p:txBody>
      </p:sp>
    </p:spTree>
    <p:extLst>
      <p:ext uri="{BB962C8B-B14F-4D97-AF65-F5344CB8AC3E}">
        <p14:creationId xmlns:p14="http://schemas.microsoft.com/office/powerpoint/2010/main" val="912020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demo to show how</a:t>
            </a:r>
            <a:r>
              <a:rPr lang="en-US" baseline="0" dirty="0" smtClean="0"/>
              <a:t> to use fabric to deploy mock server. I just need to run this command, in this case we set all </a:t>
            </a:r>
            <a:r>
              <a:rPr lang="en-US" baseline="0" dirty="0" err="1" smtClean="0"/>
              <a:t>cse</a:t>
            </a:r>
            <a:r>
              <a:rPr lang="en-US" baseline="0" dirty="0" smtClean="0"/>
              <a:t> requests will be delayed for 10 seconds. Then I check if it is deployed successfully. We can see all the  CSE requests will be delayed by 10 seconds.</a:t>
            </a:r>
          </a:p>
          <a:p>
            <a:r>
              <a:rPr lang="en-US" baseline="0" dirty="0" smtClean="0"/>
              <a:t>And this one I set all </a:t>
            </a:r>
            <a:r>
              <a:rPr lang="en-US" baseline="0" dirty="0" err="1" smtClean="0"/>
              <a:t>cse</a:t>
            </a:r>
            <a:r>
              <a:rPr lang="en-US" baseline="0" dirty="0" smtClean="0"/>
              <a:t> requests will respond 503 error. And check the result again. All the CSE requests from DS will get 503 error.</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21</a:t>
            </a:fld>
            <a:endParaRPr lang="en-US" dirty="0"/>
          </a:p>
        </p:txBody>
      </p:sp>
    </p:spTree>
    <p:extLst>
      <p:ext uri="{BB962C8B-B14F-4D97-AF65-F5344CB8AC3E}">
        <p14:creationId xmlns:p14="http://schemas.microsoft.com/office/powerpoint/2010/main" val="3739953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For test cases, different</a:t>
            </a:r>
            <a:r>
              <a:rPr lang="en-US" altLang="zh-CN" baseline="0" dirty="0" smtClean="0"/>
              <a:t> service failure has different cases, but they all have same rules.</a:t>
            </a:r>
          </a:p>
          <a:p>
            <a:r>
              <a:rPr lang="en-US" baseline="0" dirty="0" smtClean="0"/>
              <a:t>Firstly we need the full </a:t>
            </a:r>
            <a:r>
              <a:rPr lang="en-US" baseline="0" dirty="0" err="1" smtClean="0"/>
              <a:t>api</a:t>
            </a:r>
            <a:r>
              <a:rPr lang="en-US" baseline="0" dirty="0" smtClean="0"/>
              <a:t> test cases to check the whole status of the service.</a:t>
            </a:r>
          </a:p>
          <a:p>
            <a:r>
              <a:rPr lang="en-US" baseline="0" dirty="0" smtClean="0"/>
              <a:t>Then we should know which cases will be impacted by the failures, run them to make the service keep touching the dysfunctional service.</a:t>
            </a:r>
          </a:p>
          <a:p>
            <a:r>
              <a:rPr lang="en-US" baseline="0" dirty="0" smtClean="0"/>
              <a:t>At last and the most important thing is to keep running the cases to make sure enough load. When some resources are not e</a:t>
            </a:r>
            <a:r>
              <a:rPr lang="en-US" altLang="zh-CN" baseline="0" dirty="0" smtClean="0"/>
              <a:t>xha</a:t>
            </a:r>
            <a:r>
              <a:rPr lang="en-US" baseline="0" dirty="0" smtClean="0"/>
              <a:t>usted, the service may look good. </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22</a:t>
            </a:fld>
            <a:endParaRPr lang="en-US" dirty="0"/>
          </a:p>
        </p:txBody>
      </p:sp>
    </p:spTree>
    <p:extLst>
      <p:ext uri="{BB962C8B-B14F-4D97-AF65-F5344CB8AC3E}">
        <p14:creationId xmlns:p14="http://schemas.microsoft.com/office/powerpoint/2010/main" val="1509451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demo of</a:t>
            </a:r>
            <a:r>
              <a:rPr lang="en-US" baseline="0" dirty="0" smtClean="0"/>
              <a:t> the pipeline. We use </a:t>
            </a:r>
            <a:r>
              <a:rPr lang="en-US" baseline="0" dirty="0" err="1" smtClean="0"/>
              <a:t>teamcity</a:t>
            </a:r>
            <a:r>
              <a:rPr lang="en-US" baseline="0" dirty="0" smtClean="0"/>
              <a:t> to manage it.</a:t>
            </a:r>
          </a:p>
          <a:p>
            <a:r>
              <a:rPr lang="en-US" baseline="0" dirty="0" smtClean="0"/>
              <a:t>This is the build plan to configure DS server. I can set the DS server host and select the service which will be replaced by our mock server.</a:t>
            </a:r>
          </a:p>
          <a:p>
            <a:r>
              <a:rPr lang="en-US" baseline="0" dirty="0" smtClean="0"/>
              <a:t>This is the build plan to deploy Mock server. Select the service and failure type, and set it value. </a:t>
            </a:r>
          </a:p>
          <a:p>
            <a:r>
              <a:rPr lang="en-US" baseline="0" dirty="0" smtClean="0"/>
              <a:t>The left build plans are all about test cases, different service failure needs different test suites.</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23</a:t>
            </a:fld>
            <a:endParaRPr lang="en-US" dirty="0"/>
          </a:p>
        </p:txBody>
      </p:sp>
    </p:spTree>
    <p:extLst>
      <p:ext uri="{BB962C8B-B14F-4D97-AF65-F5344CB8AC3E}">
        <p14:creationId xmlns:p14="http://schemas.microsoft.com/office/powerpoint/2010/main" val="136749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smtClean="0"/>
              <a:t>Firstly I will introduce the common checkpoints in resiliency test</a:t>
            </a:r>
            <a:endParaRPr lang="en-US" dirty="0" smtClean="0"/>
          </a:p>
          <a:p>
            <a:pPr>
              <a:lnSpc>
                <a:spcPct val="150000"/>
              </a:lnSpc>
            </a:pPr>
            <a:r>
              <a:rPr lang="en-US" dirty="0" smtClean="0"/>
              <a:t>Then I will show you the statistics</a:t>
            </a:r>
            <a:endParaRPr lang="en-US" dirty="0" smtClean="0"/>
          </a:p>
          <a:p>
            <a:pPr>
              <a:lnSpc>
                <a:spcPct val="150000"/>
              </a:lnSpc>
            </a:pPr>
            <a:r>
              <a:rPr lang="en-US" dirty="0" smtClean="0"/>
              <a:t>And finally I will share some improvements we make for DS after the resiliency test.</a:t>
            </a:r>
            <a:endParaRPr lang="en-US" dirty="0" smtClean="0"/>
          </a:p>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24</a:t>
            </a:fld>
            <a:endParaRPr lang="en-US" dirty="0"/>
          </a:p>
        </p:txBody>
      </p:sp>
    </p:spTree>
    <p:extLst>
      <p:ext uri="{BB962C8B-B14F-4D97-AF65-F5344CB8AC3E}">
        <p14:creationId xmlns:p14="http://schemas.microsoft.com/office/powerpoint/2010/main" val="3331894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t>
            </a:r>
            <a:r>
              <a:rPr lang="en-US" altLang="zh-CN" baseline="0" dirty="0" smtClean="0"/>
              <a:t>are some common checkpoints we should consider in resiliency test.</a:t>
            </a:r>
          </a:p>
          <a:p>
            <a:r>
              <a:rPr lang="en-US" baseline="0" dirty="0" smtClean="0"/>
              <a:t>Is the service stable? Is there some random failure? Will the service crash or out of response?</a:t>
            </a:r>
          </a:p>
          <a:p>
            <a:r>
              <a:rPr lang="en-US" baseline="0" dirty="0" smtClean="0"/>
              <a:t>The impacted </a:t>
            </a:r>
            <a:r>
              <a:rPr lang="en-US" baseline="0" dirty="0" err="1" smtClean="0"/>
              <a:t>apis</a:t>
            </a:r>
            <a:r>
              <a:rPr lang="en-US" baseline="0" dirty="0" smtClean="0"/>
              <a:t> may fail , but the non-impacted </a:t>
            </a:r>
            <a:r>
              <a:rPr lang="en-US" baseline="0" dirty="0" err="1" smtClean="0"/>
              <a:t>apis</a:t>
            </a:r>
            <a:r>
              <a:rPr lang="en-US" baseline="0" dirty="0" smtClean="0"/>
              <a:t> should work as</a:t>
            </a:r>
            <a:r>
              <a:rPr lang="zh-CN" altLang="en-US" baseline="0" dirty="0" smtClean="0"/>
              <a:t> </a:t>
            </a:r>
            <a:r>
              <a:rPr lang="en-US" altLang="zh-CN" baseline="0" dirty="0" smtClean="0"/>
              <a:t>normal</a:t>
            </a:r>
          </a:p>
          <a:p>
            <a:r>
              <a:rPr lang="en-US" baseline="0" dirty="0" smtClean="0"/>
              <a:t>The critical data should be safe when the failure of dependent service happens</a:t>
            </a:r>
          </a:p>
          <a:p>
            <a:r>
              <a:rPr lang="en-US" baseline="0" dirty="0" smtClean="0"/>
              <a:t>In most of the cases when the dysfunctional service recovers, the failure cases should recover too.</a:t>
            </a:r>
          </a:p>
          <a:p>
            <a:r>
              <a:rPr lang="en-US" baseline="0" dirty="0" smtClean="0"/>
              <a:t>When some issues happen, they should be detected soon and reported to related people in a short time.</a:t>
            </a:r>
          </a:p>
        </p:txBody>
      </p:sp>
      <p:sp>
        <p:nvSpPr>
          <p:cNvPr id="4" name="Slide Number Placeholder 3"/>
          <p:cNvSpPr>
            <a:spLocks noGrp="1"/>
          </p:cNvSpPr>
          <p:nvPr>
            <p:ph type="sldNum" sz="quarter" idx="10"/>
          </p:nvPr>
        </p:nvSpPr>
        <p:spPr/>
        <p:txBody>
          <a:bodyPr/>
          <a:lstStyle/>
          <a:p>
            <a:fld id="{2BDD7571-E87A-5642-8000-463B5F50396D}" type="slidenum">
              <a:rPr lang="en-US" smtClean="0"/>
              <a:pPr/>
              <a:t>25</a:t>
            </a:fld>
            <a:endParaRPr lang="en-US" dirty="0"/>
          </a:p>
        </p:txBody>
      </p:sp>
    </p:spTree>
    <p:extLst>
      <p:ext uri="{BB962C8B-B14F-4D97-AF65-F5344CB8AC3E}">
        <p14:creationId xmlns:p14="http://schemas.microsoft.com/office/powerpoint/2010/main" val="1587933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resiliency test</a:t>
            </a:r>
            <a:r>
              <a:rPr lang="en-US" baseline="0" dirty="0" smtClean="0"/>
              <a:t> help us to find many valuable defects. Some of them are very critical which will cause DS down when the issue really happens in production environment. To do resiliency test, we may not find a lot of defects like functional test, but it will make us feel more confident to deploy the service to production environment. If we don’t do it, these are the potential risk for us and when it happens in production, the influence will be huge. </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26</a:t>
            </a:fld>
            <a:endParaRPr lang="en-US" dirty="0"/>
          </a:p>
        </p:txBody>
      </p:sp>
    </p:spTree>
    <p:extLst>
      <p:ext uri="{BB962C8B-B14F-4D97-AF65-F5344CB8AC3E}">
        <p14:creationId xmlns:p14="http://schemas.microsoft.com/office/powerpoint/2010/main" val="2829511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 want to share some improvement in DS after the resiliency test</a:t>
            </a:r>
          </a:p>
          <a:p>
            <a:r>
              <a:rPr lang="en-US" dirty="0" smtClean="0"/>
              <a:t>In most cases, the operations are not in the same pace, it’s better to have buffers to store some data in case the next operation has error and block the whole</a:t>
            </a:r>
            <a:r>
              <a:rPr lang="en-US" baseline="0" dirty="0" smtClean="0"/>
              <a:t> pipeline or the whole service. But it’s better to give the buffer a sanity size to avoid out of memory thing.</a:t>
            </a:r>
          </a:p>
          <a:p>
            <a:r>
              <a:rPr lang="en-US" baseline="0" dirty="0" smtClean="0"/>
              <a:t>In DS we had a buffer to post CSE events , this is good. But we didn’t set its max size. So when we simulated CSE downgrade, DS crashed after it stored about 800,000 events.</a:t>
            </a:r>
          </a:p>
          <a:p>
            <a:r>
              <a:rPr lang="en-US" baseline="0" dirty="0" smtClean="0"/>
              <a:t>It’s good to set the connection timeout and socket timeout when connecting to the dependent services, taking too much time to wait for connection or response is expensive, it may cause out of resource.</a:t>
            </a:r>
          </a:p>
          <a:p>
            <a:r>
              <a:rPr lang="en-US" baseline="0" dirty="0" smtClean="0"/>
              <a:t>We had some issues about this. One is to validate token from </a:t>
            </a:r>
            <a:r>
              <a:rPr lang="en-US" baseline="0" dirty="0" err="1" smtClean="0"/>
              <a:t>apigee</a:t>
            </a:r>
            <a:r>
              <a:rPr lang="en-US" baseline="0" dirty="0" smtClean="0"/>
              <a:t> and another is to post events to </a:t>
            </a:r>
            <a:r>
              <a:rPr lang="en-US" baseline="0" dirty="0" err="1" smtClean="0"/>
              <a:t>abus</a:t>
            </a:r>
            <a:r>
              <a:rPr lang="en-US" baseline="0" dirty="0" smtClean="0"/>
              <a:t>. For the two requests, we didn’t set the socket timeout, if everything is ok, the requests will take less than 1 second. But if there something is wrong, it may take 60s to wait for response. We should set the timeout and have a try if timeout happens.</a:t>
            </a:r>
          </a:p>
          <a:p>
            <a:r>
              <a:rPr lang="en-US" baseline="0" dirty="0" smtClean="0"/>
              <a:t>Be careful to set your health page error, your ELB may use the health page to check the service status, if the health page overreact, a small error may cause the whole service unavailable.</a:t>
            </a:r>
          </a:p>
          <a:p>
            <a:r>
              <a:rPr lang="en-US" baseline="0" dirty="0" smtClean="0"/>
              <a:t>When </a:t>
            </a:r>
            <a:r>
              <a:rPr lang="en-US" baseline="0" dirty="0" err="1" smtClean="0"/>
              <a:t>ZooKeeper</a:t>
            </a:r>
            <a:r>
              <a:rPr lang="en-US" baseline="0" dirty="0" smtClean="0"/>
              <a:t> cluster was down, DS health page has a small issue, but according to DS ELB criteria, it thought DS was unhealthy, so all the request got 503.</a:t>
            </a:r>
          </a:p>
          <a:p>
            <a:pPr marL="0" marR="0" indent="0" algn="l" defTabSz="685783" rtl="0" eaLnBrk="1" fontAlgn="auto" latinLnBrk="0" hangingPunct="1">
              <a:lnSpc>
                <a:spcPct val="100000"/>
              </a:lnSpc>
              <a:spcBef>
                <a:spcPts val="0"/>
              </a:spcBef>
              <a:spcAft>
                <a:spcPts val="0"/>
              </a:spcAft>
              <a:buClrTx/>
              <a:buSzTx/>
              <a:buFontTx/>
              <a:buNone/>
              <a:tabLst/>
              <a:defRPr/>
            </a:pPr>
            <a:r>
              <a:rPr lang="en-US" baseline="0" dirty="0" smtClean="0"/>
              <a:t>Don’t just handle the errors written in the wiki, sometimes the dependent services may respond the unexpected error codes and body which we also should handle.</a:t>
            </a:r>
          </a:p>
          <a:p>
            <a:r>
              <a:rPr lang="en-US" baseline="0" dirty="0" smtClean="0"/>
              <a:t>In the production environment, someday O2 return a 502 error with an html body. But this is not written is its wiki. So DS assume all the body will be a </a:t>
            </a:r>
            <a:r>
              <a:rPr lang="en-US" baseline="0" dirty="0" err="1" smtClean="0"/>
              <a:t>json</a:t>
            </a:r>
            <a:r>
              <a:rPr lang="en-US" baseline="0" dirty="0" smtClean="0"/>
              <a:t> and use a </a:t>
            </a:r>
            <a:r>
              <a:rPr lang="en-US" baseline="0" dirty="0" err="1" smtClean="0"/>
              <a:t>json</a:t>
            </a:r>
            <a:r>
              <a:rPr lang="en-US" baseline="0" dirty="0" smtClean="0"/>
              <a:t> library to parse the body, and of course some exception was thrown out.</a:t>
            </a:r>
          </a:p>
        </p:txBody>
      </p:sp>
      <p:sp>
        <p:nvSpPr>
          <p:cNvPr id="4" name="Slide Number Placeholder 3"/>
          <p:cNvSpPr>
            <a:spLocks noGrp="1"/>
          </p:cNvSpPr>
          <p:nvPr>
            <p:ph type="sldNum" sz="quarter" idx="10"/>
          </p:nvPr>
        </p:nvSpPr>
        <p:spPr/>
        <p:txBody>
          <a:bodyPr/>
          <a:lstStyle/>
          <a:p>
            <a:fld id="{2BDD7571-E87A-5642-8000-463B5F50396D}" type="slidenum">
              <a:rPr lang="en-US" smtClean="0"/>
              <a:pPr/>
              <a:t>27</a:t>
            </a:fld>
            <a:endParaRPr lang="en-US" dirty="0"/>
          </a:p>
        </p:txBody>
      </p:sp>
    </p:spTree>
    <p:extLst>
      <p:ext uri="{BB962C8B-B14F-4D97-AF65-F5344CB8AC3E}">
        <p14:creationId xmlns:p14="http://schemas.microsoft.com/office/powerpoint/2010/main" val="106845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lang="en-US" baseline="0" dirty="0" smtClean="0"/>
              <a:t>For some critical data, it’s better to push it back when the dependency respond error. </a:t>
            </a:r>
          </a:p>
          <a:p>
            <a:pPr marL="0" marR="0" indent="0" algn="l" defTabSz="685783" rtl="0" eaLnBrk="1" fontAlgn="auto" latinLnBrk="0" hangingPunct="1">
              <a:lnSpc>
                <a:spcPct val="100000"/>
              </a:lnSpc>
              <a:spcBef>
                <a:spcPts val="0"/>
              </a:spcBef>
              <a:spcAft>
                <a:spcPts val="0"/>
              </a:spcAft>
              <a:buClrTx/>
              <a:buSzTx/>
              <a:buFontTx/>
              <a:buNone/>
              <a:tabLst/>
              <a:defRPr/>
            </a:pPr>
            <a:r>
              <a:rPr lang="en-US" altLang="zh-CN" baseline="0" dirty="0" smtClean="0"/>
              <a:t>In DS we push the manifest messages to SQS to merge manifest, when OSS was down, DS cannot download the manifest from OSS. But it didn’t push the message back which would cause all registration jobs failed.</a:t>
            </a:r>
          </a:p>
          <a:p>
            <a:r>
              <a:rPr lang="en-US" altLang="zh-CN" baseline="0" dirty="0" smtClean="0"/>
              <a:t>Retry is good, it makes the service more reliable, because we never know when the dependencies will respond an error. But sometimes retry may bring more unnecessary to dependencies especially when they really have some issues. In DS now if it encounters some </a:t>
            </a:r>
            <a:r>
              <a:rPr lang="en-US" altLang="zh-CN" baseline="0" dirty="0" smtClean="0"/>
              <a:t>dependent server </a:t>
            </a:r>
            <a:r>
              <a:rPr lang="en-US" altLang="zh-CN" baseline="0" dirty="0" smtClean="0"/>
              <a:t>error, it will try again. </a:t>
            </a:r>
            <a:r>
              <a:rPr lang="en-US" altLang="zh-CN" baseline="0" dirty="0" smtClean="0"/>
              <a:t>Actually I think We </a:t>
            </a:r>
            <a:r>
              <a:rPr lang="en-US" altLang="zh-CN" baseline="0" dirty="0" smtClean="0"/>
              <a:t>could do </a:t>
            </a:r>
            <a:r>
              <a:rPr lang="en-US" altLang="zh-CN" baseline="0" dirty="0" smtClean="0"/>
              <a:t>better, like if it receives 429, it will not retry, if it always receives 500 error or takes long time to get response, it will not retry too. Because that means the dependent service has real trouble now. To have a retry will not increase the success rate.</a:t>
            </a:r>
            <a:endParaRPr lang="en-US" altLang="zh-CN" baseline="0" dirty="0" smtClean="0"/>
          </a:p>
          <a:p>
            <a:r>
              <a:rPr lang="en-US" baseline="0" dirty="0" smtClean="0"/>
              <a:t>Connection pool leak may cause the whole service out of connection.</a:t>
            </a:r>
          </a:p>
          <a:p>
            <a:r>
              <a:rPr lang="en-US" baseline="0" dirty="0" smtClean="0"/>
              <a:t>We ever had one issue about connection pool leak, this issue caused DS unavailable when load test run for a while.</a:t>
            </a:r>
          </a:p>
          <a:p>
            <a:r>
              <a:rPr lang="en-US" baseline="0" dirty="0" smtClean="0"/>
              <a:t>Enough logs for errors or latency are critical for us to locate the issues. So it’s better to record the response errors and time when calling the dependent services.</a:t>
            </a:r>
            <a:endParaRPr lang="en-US" dirty="0" smtClean="0"/>
          </a:p>
          <a:p>
            <a:r>
              <a:rPr lang="en-US" dirty="0" smtClean="0"/>
              <a:t>DS has some monitor tools to monitor </a:t>
            </a:r>
            <a:r>
              <a:rPr lang="en-US" altLang="zh-CN" dirty="0" smtClean="0"/>
              <a:t>instant</a:t>
            </a:r>
            <a:r>
              <a:rPr lang="en-US" altLang="zh-CN" baseline="0" dirty="0" smtClean="0"/>
              <a:t> server load, error rate, error type distribution, dependent services status, CPU/MEM/DISK/SQS etc. In </a:t>
            </a:r>
            <a:r>
              <a:rPr lang="en-US" altLang="zh-CN" baseline="0" dirty="0" err="1" smtClean="0"/>
              <a:t>splunk</a:t>
            </a:r>
            <a:r>
              <a:rPr lang="en-US" altLang="zh-CN" baseline="0" dirty="0" smtClean="0"/>
              <a:t> log, we also record the error messages </a:t>
            </a:r>
            <a:r>
              <a:rPr lang="en-US" altLang="zh-CN" baseline="0" dirty="0" smtClean="0"/>
              <a:t>and the round-trip time when </a:t>
            </a:r>
            <a:r>
              <a:rPr lang="en-US" altLang="zh-CN" baseline="0" dirty="0" smtClean="0"/>
              <a:t>call other </a:t>
            </a:r>
            <a:r>
              <a:rPr lang="en-US" altLang="zh-CN" baseline="0" dirty="0" smtClean="0"/>
              <a:t>services.</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28</a:t>
            </a:fld>
            <a:endParaRPr lang="en-US" dirty="0"/>
          </a:p>
        </p:txBody>
      </p:sp>
    </p:spTree>
    <p:extLst>
      <p:ext uri="{BB962C8B-B14F-4D97-AF65-F5344CB8AC3E}">
        <p14:creationId xmlns:p14="http://schemas.microsoft.com/office/powerpoint/2010/main" val="412666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29</a:t>
            </a:fld>
            <a:endParaRPr lang="en-US" dirty="0"/>
          </a:p>
        </p:txBody>
      </p:sp>
    </p:spTree>
    <p:extLst>
      <p:ext uri="{BB962C8B-B14F-4D97-AF65-F5344CB8AC3E}">
        <p14:creationId xmlns:p14="http://schemas.microsoft.com/office/powerpoint/2010/main" val="1116706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569913"/>
            <a:ext cx="4941888" cy="27797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30</a:t>
            </a:fld>
            <a:endParaRPr lang="en-US" dirty="0"/>
          </a:p>
        </p:txBody>
      </p:sp>
    </p:spTree>
    <p:extLst>
      <p:ext uri="{BB962C8B-B14F-4D97-AF65-F5344CB8AC3E}">
        <p14:creationId xmlns:p14="http://schemas.microsoft.com/office/powerpoint/2010/main" val="334496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today’s session, I will firstly introduce</a:t>
            </a:r>
            <a:r>
              <a:rPr lang="en-US" baseline="0" dirty="0" smtClean="0"/>
              <a:t> what resiliency test is, why resiliency test is important, and gave you a real downgrade case to help you understand the concepts of resiliency test.</a:t>
            </a:r>
          </a:p>
          <a:p>
            <a:r>
              <a:rPr lang="en-US" baseline="0" dirty="0" smtClean="0"/>
              <a:t>Then Richard will introduce the infrastructure we set up for Derivative Service resiliency test, and share real test results.</a:t>
            </a:r>
          </a:p>
          <a:p>
            <a:r>
              <a:rPr lang="en-US" baseline="0" dirty="0" smtClean="0"/>
              <a:t>Finally, if you have any questions, we can discuss them in the Q&amp;A session.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3</a:t>
            </a:fld>
            <a:endParaRPr lang="en-US" dirty="0"/>
          </a:p>
        </p:txBody>
      </p:sp>
    </p:spTree>
    <p:extLst>
      <p:ext uri="{BB962C8B-B14F-4D97-AF65-F5344CB8AC3E}">
        <p14:creationId xmlns:p14="http://schemas.microsoft.com/office/powerpoint/2010/main" val="210600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use cloud services, we</a:t>
            </a:r>
            <a:r>
              <a:rPr lang="en-US" baseline="0" dirty="0" smtClean="0"/>
              <a:t> have some expectations </a:t>
            </a:r>
            <a:r>
              <a:rPr lang="en-US" baseline="0" dirty="0" err="1" smtClean="0"/>
              <a:t>tothem</a:t>
            </a:r>
            <a:r>
              <a:rPr lang="en-US" baseline="0" dirty="0" smtClean="0"/>
              <a:t>. The service is expected to be useful for my scenarios. It need be scalable, when my usage load is increasing, the service need handle it. It has to be stable, and available, whenever I want to use it. It need be secure, so that I don’t worry about my data privacy. I can understand there are failures happen sometimes, but I hope the service is fault tolerant enough to handle those failures, and is still able to try it best to serve my request.</a:t>
            </a:r>
          </a:p>
          <a:p>
            <a:endParaRPr lang="en-US" baseline="0" dirty="0" smtClean="0"/>
          </a:p>
          <a:p>
            <a:r>
              <a:rPr lang="en-US" baseline="0" dirty="0" smtClean="0"/>
              <a:t>To verify and guarantee the services are able to meet those expectations, we provide a lot of testing. For example, functional testing guarantee the usage is expected, longevity, performance, load, test verifies the services’ stability, availability and scalability. And resiliency test evaluate how the service is fault tolerant.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5</a:t>
            </a:fld>
            <a:endParaRPr lang="en-US" dirty="0"/>
          </a:p>
        </p:txBody>
      </p:sp>
    </p:spTree>
    <p:extLst>
      <p:ext uri="{BB962C8B-B14F-4D97-AF65-F5344CB8AC3E}">
        <p14:creationId xmlns:p14="http://schemas.microsoft.com/office/powerpoint/2010/main" val="80127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lang="en-US" dirty="0" smtClean="0"/>
              <a:t>Looking at the infrastructure of</a:t>
            </a:r>
            <a:r>
              <a:rPr lang="en-US" baseline="0" dirty="0" smtClean="0"/>
              <a:t> cloud services, we find that failures may happen any time. Network may fail to connect sometimes, hardware may fail occasionally, machines may crash without notifications, dependent libraries and components may fail to respond. When ever such failure happens, whether the services can still survive without crash as a whole? Whether the services can recover when the failures are back to normal? Whether the data keep consistent when the services </a:t>
            </a:r>
            <a:r>
              <a:rPr lang="en-US" altLang="zh-CN" baseline="0" dirty="0" smtClean="0"/>
              <a:t>suffer</a:t>
            </a:r>
            <a:r>
              <a:rPr lang="zh-CN" altLang="en-US" baseline="0" dirty="0" smtClean="0"/>
              <a:t> </a:t>
            </a:r>
            <a:r>
              <a:rPr lang="en-US" altLang="zh-CN" baseline="0" dirty="0" smtClean="0"/>
              <a:t>some levels of failures? These points are all necessary evaluation area in resiliency test. So we say, resiliency test is a way to evaluate how a service perform when failures happen, and tries to improves a service’s resiliency.</a:t>
            </a:r>
            <a:endParaRPr lang="en-US" dirty="0" smtClean="0"/>
          </a:p>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6</a:t>
            </a:fld>
            <a:endParaRPr lang="en-US" dirty="0"/>
          </a:p>
        </p:txBody>
      </p:sp>
    </p:spTree>
    <p:extLst>
      <p:ext uri="{BB962C8B-B14F-4D97-AF65-F5344CB8AC3E}">
        <p14:creationId xmlns:p14="http://schemas.microsoft.com/office/powerpoint/2010/main" val="92418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Artifakt ElementOfc"/>
                <a:ea typeface="+mn-ea"/>
                <a:cs typeface="+mn-cs"/>
              </a:rPr>
              <a:t>Resiliency test is very important.</a:t>
            </a:r>
          </a:p>
          <a:p>
            <a:r>
              <a:rPr lang="en-US" sz="900" b="0" i="0" kern="1200" dirty="0" smtClean="0">
                <a:solidFill>
                  <a:schemeClr val="tx1"/>
                </a:solidFill>
                <a:effectLst/>
                <a:latin typeface="Artifakt ElementOfc"/>
                <a:ea typeface="+mn-ea"/>
                <a:cs typeface="+mn-cs"/>
              </a:rPr>
              <a:t>Let’s take</a:t>
            </a:r>
            <a:r>
              <a:rPr lang="en-US" sz="900" b="0" i="0" kern="1200" baseline="0" dirty="0" smtClean="0">
                <a:solidFill>
                  <a:schemeClr val="tx1"/>
                </a:solidFill>
                <a:effectLst/>
                <a:latin typeface="Artifakt ElementOfc"/>
                <a:ea typeface="+mn-ea"/>
                <a:cs typeface="+mn-cs"/>
              </a:rPr>
              <a:t> a look at derivative service’s architecture. You will understand why I said it’s important.</a:t>
            </a:r>
          </a:p>
          <a:p>
            <a:r>
              <a:rPr lang="en-US" sz="900" b="0" i="0" kern="1200" dirty="0" smtClean="0">
                <a:solidFill>
                  <a:schemeClr val="tx1"/>
                </a:solidFill>
                <a:effectLst/>
                <a:latin typeface="Artifakt ElementOfc"/>
                <a:ea typeface="+mn-ea"/>
                <a:cs typeface="+mn-cs"/>
              </a:rPr>
              <a:t>The Derivative Service is a service for clients to get derivatives of any kind from design data for various purposes.</a:t>
            </a:r>
          </a:p>
          <a:p>
            <a:r>
              <a:rPr lang="en-US" altLang="zh-CN" baseline="0" dirty="0" smtClean="0"/>
              <a:t>It has some important customers, such as Fusion 360, BIM 360, A360 and Forge, there are some others of course.</a:t>
            </a:r>
          </a:p>
          <a:p>
            <a:endParaRPr lang="en-US" baseline="0" dirty="0" smtClean="0"/>
          </a:p>
          <a:p>
            <a:r>
              <a:rPr lang="en-US" baseline="0" dirty="0" smtClean="0"/>
              <a:t>DS is not a stand alone service, it relies on many other systems to complete functional workflows. It relies </a:t>
            </a:r>
            <a:r>
              <a:rPr lang="en-US" baseline="0" dirty="0" err="1" smtClean="0"/>
              <a:t>Apigee</a:t>
            </a:r>
            <a:r>
              <a:rPr lang="en-US" baseline="0" dirty="0" smtClean="0"/>
              <a:t> and Oxygen for login and token validations, It relies on </a:t>
            </a:r>
            <a:r>
              <a:rPr lang="en-US" baseline="0" dirty="0" err="1" smtClean="0"/>
              <a:t>Abus</a:t>
            </a:r>
            <a:r>
              <a:rPr lang="en-US" baseline="0" dirty="0" smtClean="0"/>
              <a:t> and CSE to send events to other services, it stores derivatives to OSS or S3, and relies ACM to manage the access permissions, It leverages metering to calculate usage of </a:t>
            </a:r>
            <a:r>
              <a:rPr lang="en-US" baseline="0" dirty="0" err="1" smtClean="0"/>
              <a:t>apis</a:t>
            </a:r>
            <a:r>
              <a:rPr lang="en-US" baseline="0" dirty="0" smtClean="0"/>
              <a:t>, it depends on </a:t>
            </a:r>
            <a:r>
              <a:rPr lang="en-US" baseline="0" dirty="0" err="1" smtClean="0"/>
              <a:t>kafka</a:t>
            </a:r>
            <a:r>
              <a:rPr lang="en-US" baseline="0" dirty="0" smtClean="0"/>
              <a:t> and </a:t>
            </a:r>
            <a:r>
              <a:rPr lang="en-US" baseline="0" dirty="0" err="1" smtClean="0"/>
              <a:t>adp</a:t>
            </a:r>
            <a:r>
              <a:rPr lang="en-US" baseline="0" dirty="0" smtClean="0"/>
              <a:t> to streamline logs for further data analysis. Its key translation jobs are delivered to translation, hydrogen and extractors to do. So these services are all its external dependencies.</a:t>
            </a:r>
          </a:p>
          <a:p>
            <a:endParaRPr lang="en-US" baseline="0" dirty="0" smtClean="0"/>
          </a:p>
          <a:p>
            <a:pPr marL="0" marR="0" indent="0" algn="l" defTabSz="685783" rtl="0" eaLnBrk="1" fontAlgn="auto" latinLnBrk="0" hangingPunct="1">
              <a:lnSpc>
                <a:spcPct val="100000"/>
              </a:lnSpc>
              <a:spcBef>
                <a:spcPts val="0"/>
              </a:spcBef>
              <a:spcAft>
                <a:spcPts val="0"/>
              </a:spcAft>
              <a:buClrTx/>
              <a:buSzTx/>
              <a:buFontTx/>
              <a:buNone/>
              <a:tabLst/>
              <a:defRPr/>
            </a:pPr>
            <a:r>
              <a:rPr lang="en-US" dirty="0" smtClean="0"/>
              <a:t>Internally, </a:t>
            </a:r>
            <a:r>
              <a:rPr lang="en-US" baseline="0" dirty="0" smtClean="0"/>
              <a:t>DS has four modules, web service is to handle web requests, writing service and </a:t>
            </a:r>
            <a:r>
              <a:rPr lang="en-US" baseline="0" dirty="0" err="1" smtClean="0"/>
              <a:t>ZooKeeper</a:t>
            </a:r>
            <a:r>
              <a:rPr lang="en-US" baseline="0" dirty="0" smtClean="0"/>
              <a:t> cluster is used to merge the manifest file, DS Adapter works with </a:t>
            </a:r>
            <a:r>
              <a:rPr lang="en-US" baseline="0" dirty="0" err="1" smtClean="0"/>
              <a:t>Abus</a:t>
            </a:r>
            <a:r>
              <a:rPr lang="en-US" baseline="0" dirty="0" smtClean="0"/>
              <a:t> to handle events. </a:t>
            </a:r>
          </a:p>
          <a:p>
            <a:pPr marL="0" marR="0" indent="0" algn="l" defTabSz="685783"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85783" rtl="0" eaLnBrk="1" fontAlgn="auto" latinLnBrk="0" hangingPunct="1">
              <a:lnSpc>
                <a:spcPct val="100000"/>
              </a:lnSpc>
              <a:spcBef>
                <a:spcPts val="0"/>
              </a:spcBef>
              <a:spcAft>
                <a:spcPts val="0"/>
              </a:spcAft>
              <a:buClrTx/>
              <a:buSzTx/>
              <a:buFontTx/>
              <a:buNone/>
              <a:tabLst/>
              <a:defRPr/>
            </a:pPr>
            <a:r>
              <a:rPr lang="en-US" baseline="0" dirty="0" smtClean="0"/>
              <a:t>From this architecture, we realize that DS has so many internal and external dependencies, if any of them is in bad shape, how DS will be impacted? Before we do the resiliency test, we really didn’t know the consequences. That’s why it’s important to know what will happen if any dependency is failing.</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7</a:t>
            </a:fld>
            <a:endParaRPr lang="en-US" dirty="0"/>
          </a:p>
        </p:txBody>
      </p:sp>
    </p:spTree>
    <p:extLst>
      <p:ext uri="{BB962C8B-B14F-4D97-AF65-F5344CB8AC3E}">
        <p14:creationId xmlns:p14="http://schemas.microsoft.com/office/powerpoint/2010/main" val="3745933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Someday</a:t>
            </a:r>
            <a:r>
              <a:rPr lang="en-US" baseline="0" dirty="0" smtClean="0"/>
              <a:t> we did know one consequence when </a:t>
            </a:r>
            <a:r>
              <a:rPr lang="en-US" baseline="0" dirty="0" err="1" smtClean="0"/>
              <a:t>Abus</a:t>
            </a:r>
            <a:r>
              <a:rPr lang="en-US" baseline="0" dirty="0" smtClean="0"/>
              <a:t> has real latency. </a:t>
            </a:r>
            <a:endParaRPr lang="en-US" dirty="0" smtClean="0"/>
          </a:p>
          <a:p>
            <a:r>
              <a:rPr lang="en-US" dirty="0" smtClean="0"/>
              <a:t>This is a real downgrade</a:t>
            </a:r>
            <a:r>
              <a:rPr lang="en-US" baseline="0" dirty="0" smtClean="0"/>
              <a:t> case we have ever suffered. </a:t>
            </a:r>
          </a:p>
          <a:p>
            <a:r>
              <a:rPr lang="en-US" baseline="0" dirty="0" smtClean="0"/>
              <a:t>This concept animation shows how this downgrade happened. DS will send the events to </a:t>
            </a:r>
            <a:r>
              <a:rPr lang="en-US" baseline="0" dirty="0" err="1" smtClean="0"/>
              <a:t>Abus</a:t>
            </a:r>
            <a:r>
              <a:rPr lang="en-US" baseline="0" dirty="0" smtClean="0"/>
              <a:t> and </a:t>
            </a:r>
            <a:r>
              <a:rPr lang="en-US" baseline="0" dirty="0" err="1" smtClean="0"/>
              <a:t>Abus</a:t>
            </a:r>
            <a:r>
              <a:rPr lang="en-US" baseline="0" dirty="0" smtClean="0"/>
              <a:t> will respond OK when it receives and processes the event. This issue happened when </a:t>
            </a:r>
            <a:r>
              <a:rPr lang="en-US" baseline="0" dirty="0" err="1" smtClean="0"/>
              <a:t>Abus</a:t>
            </a:r>
            <a:r>
              <a:rPr lang="en-US" baseline="0" dirty="0" smtClean="0"/>
              <a:t> had long latency. DS service is unavailable after </a:t>
            </a:r>
            <a:r>
              <a:rPr lang="en-US" baseline="0" dirty="0" err="1" smtClean="0"/>
              <a:t>Abus</a:t>
            </a:r>
            <a:r>
              <a:rPr lang="en-US" baseline="0" dirty="0" smtClean="0"/>
              <a:t> has long latency for a while. The reason is we use the same thread pool to handle </a:t>
            </a:r>
            <a:r>
              <a:rPr lang="en-US" baseline="0" dirty="0" err="1" smtClean="0"/>
              <a:t>api</a:t>
            </a:r>
            <a:r>
              <a:rPr lang="en-US" baseline="0" dirty="0" smtClean="0"/>
              <a:t> requests and publish events. When </a:t>
            </a:r>
            <a:r>
              <a:rPr lang="en-US" baseline="0" dirty="0" err="1" smtClean="0"/>
              <a:t>Abus</a:t>
            </a:r>
            <a:r>
              <a:rPr lang="en-US" baseline="0" dirty="0" smtClean="0"/>
              <a:t> is slow, more and more threads will be used to publish events and finally all the threads are used, no threads to handle new </a:t>
            </a:r>
            <a:r>
              <a:rPr lang="en-US" baseline="0" dirty="0" err="1" smtClean="0"/>
              <a:t>api</a:t>
            </a:r>
            <a:r>
              <a:rPr lang="en-US" baseline="0" dirty="0" smtClean="0"/>
              <a:t> requests.</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8</a:t>
            </a:fld>
            <a:endParaRPr lang="en-US" dirty="0"/>
          </a:p>
        </p:txBody>
      </p:sp>
    </p:spTree>
    <p:extLst>
      <p:ext uri="{BB962C8B-B14F-4D97-AF65-F5344CB8AC3E}">
        <p14:creationId xmlns:p14="http://schemas.microsoft.com/office/powerpoint/2010/main" val="1372415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improved solution to fix the issue. We</a:t>
            </a:r>
            <a:r>
              <a:rPr lang="en-US" baseline="0" dirty="0" smtClean="0"/>
              <a:t> d</a:t>
            </a:r>
            <a:r>
              <a:rPr lang="en-US" dirty="0" smtClean="0"/>
              <a:t>ecouple publishing events and handling </a:t>
            </a:r>
            <a:r>
              <a:rPr lang="en-US" dirty="0" err="1" smtClean="0"/>
              <a:t>api</a:t>
            </a:r>
            <a:r>
              <a:rPr lang="en-US" dirty="0" smtClean="0"/>
              <a:t> requests. Then when it’s slow to publish events, </a:t>
            </a:r>
            <a:r>
              <a:rPr lang="en-US" dirty="0" err="1" smtClean="0"/>
              <a:t>api</a:t>
            </a:r>
            <a:r>
              <a:rPr lang="en-US" dirty="0" smtClean="0"/>
              <a:t> requests</a:t>
            </a:r>
            <a:r>
              <a:rPr lang="en-US" baseline="0" dirty="0" smtClean="0"/>
              <a:t> will not be impacted. And we add a event buffer to handle the </a:t>
            </a:r>
            <a:r>
              <a:rPr lang="en-US" baseline="0" dirty="0" err="1" smtClean="0"/>
              <a:t>Abus</a:t>
            </a:r>
            <a:r>
              <a:rPr lang="en-US" baseline="0" dirty="0" smtClean="0"/>
              <a:t> unstable situation. When </a:t>
            </a:r>
            <a:r>
              <a:rPr lang="en-US" baseline="0" dirty="0" err="1" smtClean="0"/>
              <a:t>Abus</a:t>
            </a:r>
            <a:r>
              <a:rPr lang="en-US" baseline="0" dirty="0" smtClean="0"/>
              <a:t> has long latency, the events will be stored in the buffer and after </a:t>
            </a:r>
            <a:r>
              <a:rPr lang="en-US" baseline="0" dirty="0" err="1" smtClean="0"/>
              <a:t>Abus</a:t>
            </a:r>
            <a:r>
              <a:rPr lang="en-US" baseline="0" dirty="0" smtClean="0"/>
              <a:t> recovers ,  they could be published very soon.  In the old solution, some events could be lost.</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9</a:t>
            </a:fld>
            <a:endParaRPr lang="en-US" dirty="0"/>
          </a:p>
        </p:txBody>
      </p:sp>
    </p:spTree>
    <p:extLst>
      <p:ext uri="{BB962C8B-B14F-4D97-AF65-F5344CB8AC3E}">
        <p14:creationId xmlns:p14="http://schemas.microsoft.com/office/powerpoint/2010/main" val="61122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smtClean="0"/>
              <a:t>I will firstly</a:t>
            </a:r>
            <a:r>
              <a:rPr lang="en-US" baseline="0" dirty="0" smtClean="0"/>
              <a:t> introduce the m</a:t>
            </a:r>
            <a:r>
              <a:rPr lang="en-US" dirty="0" smtClean="0"/>
              <a:t>ethodology of resiliency test</a:t>
            </a:r>
            <a:endParaRPr lang="en-US" dirty="0" smtClean="0"/>
          </a:p>
          <a:p>
            <a:pPr>
              <a:lnSpc>
                <a:spcPct val="150000"/>
              </a:lnSpc>
            </a:pPr>
            <a:r>
              <a:rPr lang="en-US" dirty="0" smtClean="0"/>
              <a:t>Then I will share </a:t>
            </a:r>
            <a:r>
              <a:rPr lang="en-US" baseline="0" dirty="0" smtClean="0"/>
              <a:t>h</a:t>
            </a:r>
            <a:r>
              <a:rPr lang="en-US" dirty="0" smtClean="0"/>
              <a:t>ow </a:t>
            </a:r>
            <a:r>
              <a:rPr lang="en-US" dirty="0" smtClean="0"/>
              <a:t>to use </a:t>
            </a:r>
            <a:r>
              <a:rPr lang="en-US" dirty="0" err="1" smtClean="0"/>
              <a:t>WireMock</a:t>
            </a:r>
            <a:r>
              <a:rPr lang="en-US" dirty="0" smtClean="0"/>
              <a:t> for resiliency test</a:t>
            </a:r>
            <a:endParaRPr lang="en-US" dirty="0" smtClean="0"/>
          </a:p>
          <a:p>
            <a:pPr>
              <a:lnSpc>
                <a:spcPct val="150000"/>
              </a:lnSpc>
            </a:pPr>
            <a:r>
              <a:rPr lang="en-US" dirty="0" smtClean="0"/>
              <a:t>And how </a:t>
            </a:r>
            <a:r>
              <a:rPr lang="en-US" dirty="0" smtClean="0"/>
              <a:t>to use Fabric to deploy </a:t>
            </a:r>
            <a:r>
              <a:rPr lang="en-US" dirty="0" smtClean="0"/>
              <a:t>servers</a:t>
            </a:r>
            <a:endParaRPr lang="en-US" dirty="0" smtClean="0"/>
          </a:p>
          <a:p>
            <a:pPr>
              <a:lnSpc>
                <a:spcPct val="150000"/>
              </a:lnSpc>
            </a:pPr>
            <a:r>
              <a:rPr lang="en-US" dirty="0" smtClean="0"/>
              <a:t>Finally I will talk about the Resiliency </a:t>
            </a:r>
            <a:r>
              <a:rPr lang="en-US" dirty="0" smtClean="0"/>
              <a:t>Test </a:t>
            </a:r>
            <a:r>
              <a:rPr lang="en-US" dirty="0" smtClean="0"/>
              <a:t>Scenarios and show you a Demo</a:t>
            </a:r>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10</a:t>
            </a:fld>
            <a:endParaRPr lang="en-US" dirty="0"/>
          </a:p>
        </p:txBody>
      </p:sp>
    </p:spTree>
    <p:extLst>
      <p:ext uri="{BB962C8B-B14F-4D97-AF65-F5344CB8AC3E}">
        <p14:creationId xmlns:p14="http://schemas.microsoft.com/office/powerpoint/2010/main" val="3511215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echnical Summit 2016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2805" y="608706"/>
            <a:ext cx="2011680" cy="141338"/>
          </a:xfrm>
          <a:prstGeom prst="rect">
            <a:avLst/>
          </a:prstGeom>
        </p:spPr>
      </p:pic>
      <p:sp>
        <p:nvSpPr>
          <p:cNvPr id="5" name="Text Placeholder 4"/>
          <p:cNvSpPr>
            <a:spLocks noGrp="1"/>
          </p:cNvSpPr>
          <p:nvPr>
            <p:ph type="body" sz="quarter" idx="12" hasCustomPrompt="1"/>
          </p:nvPr>
        </p:nvSpPr>
        <p:spPr>
          <a:xfrm>
            <a:off x="457204" y="1739601"/>
            <a:ext cx="5397356" cy="290441"/>
          </a:xfrm>
          <a:prstGeom prst="rect">
            <a:avLst/>
          </a:prstGeom>
        </p:spPr>
        <p:txBody>
          <a:bodyPr lIns="0" tIns="0" rIns="0" bIns="0">
            <a:noAutofit/>
          </a:bodyPr>
          <a:lstStyle>
            <a:lvl1pPr marL="0" indent="0">
              <a:spcBef>
                <a:spcPts val="0"/>
              </a:spcBef>
              <a:buNone/>
              <a:defRPr sz="1400" b="0" i="0" baseline="0">
                <a:solidFill>
                  <a:schemeClr val="tx2"/>
                </a:solidFill>
                <a:latin typeface="Artifakt ElementOfc"/>
                <a:cs typeface="Artifakt ElementOfc"/>
              </a:defRPr>
            </a:lvl1pPr>
          </a:lstStyle>
          <a:p>
            <a:pPr lvl="0"/>
            <a:r>
              <a:rPr lang="en-US" dirty="0"/>
              <a:t>Presenter Name</a:t>
            </a:r>
          </a:p>
        </p:txBody>
      </p:sp>
      <p:sp>
        <p:nvSpPr>
          <p:cNvPr id="6" name="Text Placeholder 15"/>
          <p:cNvSpPr>
            <a:spLocks noGrp="1"/>
          </p:cNvSpPr>
          <p:nvPr>
            <p:ph type="body" sz="quarter" idx="13" hasCustomPrompt="1"/>
          </p:nvPr>
        </p:nvSpPr>
        <p:spPr>
          <a:xfrm>
            <a:off x="457203" y="2030043"/>
            <a:ext cx="5397358" cy="236411"/>
          </a:xfrm>
          <a:prstGeom prst="rect">
            <a:avLst/>
          </a:prstGeom>
        </p:spPr>
        <p:txBody>
          <a:bodyPr lIns="0" tIns="0" rIns="0" bIns="0">
            <a:noAutofit/>
          </a:bodyPr>
          <a:lstStyle>
            <a:lvl1pPr marL="0" indent="0">
              <a:spcBef>
                <a:spcPts val="0"/>
              </a:spcBef>
              <a:buNone/>
              <a:defRPr sz="1200" b="0" i="0" baseline="0">
                <a:solidFill>
                  <a:schemeClr val="tx2"/>
                </a:solidFill>
                <a:latin typeface="Artifakt ElementOfc"/>
                <a:cs typeface="Artifakt ElementOfc"/>
              </a:defRPr>
            </a:lvl1pPr>
          </a:lstStyle>
          <a:p>
            <a:pPr lvl="0"/>
            <a:r>
              <a:rPr lang="en-US" dirty="0"/>
              <a:t>Presenter Title</a:t>
            </a:r>
          </a:p>
        </p:txBody>
      </p:sp>
      <p:sp>
        <p:nvSpPr>
          <p:cNvPr id="12" name="TextBox 11"/>
          <p:cNvSpPr txBox="1"/>
          <p:nvPr/>
        </p:nvSpPr>
        <p:spPr>
          <a:xfrm>
            <a:off x="138113" y="4914125"/>
            <a:ext cx="1558815" cy="138499"/>
          </a:xfrm>
          <a:prstGeom prst="rect">
            <a:avLst/>
          </a:prstGeom>
          <a:noFill/>
        </p:spPr>
        <p:txBody>
          <a:bodyPr wrap="square" lIns="0" tIns="0" rIns="0" bIns="0" rtlCol="0">
            <a:spAutoFit/>
          </a:bodyPr>
          <a:lstStyle/>
          <a:p>
            <a:r>
              <a:rPr lang="en-US" sz="900" b="0" i="0" dirty="0">
                <a:solidFill>
                  <a:schemeClr val="bg1"/>
                </a:solidFill>
                <a:latin typeface="Artifakt ElementOfc"/>
                <a:cs typeface="Artifakt ElementOfc"/>
              </a:rPr>
              <a:t>© 2016 Autodesk</a:t>
            </a:r>
          </a:p>
        </p:txBody>
      </p:sp>
      <p:sp>
        <p:nvSpPr>
          <p:cNvPr id="17" name="TextBox 16"/>
          <p:cNvSpPr txBox="1"/>
          <p:nvPr/>
        </p:nvSpPr>
        <p:spPr>
          <a:xfrm>
            <a:off x="138113" y="4914125"/>
            <a:ext cx="1558815" cy="138499"/>
          </a:xfrm>
          <a:prstGeom prst="rect">
            <a:avLst/>
          </a:prstGeom>
          <a:noFill/>
        </p:spPr>
        <p:txBody>
          <a:bodyPr wrap="square" lIns="0" tIns="0" rIns="0" bIns="0" rtlCol="0">
            <a:spAutoFit/>
          </a:bodyPr>
          <a:lstStyle/>
          <a:p>
            <a:r>
              <a:rPr lang="en-US" sz="900" b="0" i="0" dirty="0">
                <a:solidFill>
                  <a:schemeClr val="bg1"/>
                </a:solidFill>
                <a:latin typeface="Artifakt ElementOfc"/>
                <a:cs typeface="Artifakt ElementOfc"/>
              </a:rPr>
              <a:t>© 2016 Autodesk</a:t>
            </a:r>
          </a:p>
        </p:txBody>
      </p:sp>
      <p:sp>
        <p:nvSpPr>
          <p:cNvPr id="2" name="Title 1"/>
          <p:cNvSpPr>
            <a:spLocks noGrp="1"/>
          </p:cNvSpPr>
          <p:nvPr>
            <p:ph type="title"/>
          </p:nvPr>
        </p:nvSpPr>
        <p:spPr>
          <a:xfrm>
            <a:off x="457202" y="755787"/>
            <a:ext cx="6561082" cy="983813"/>
          </a:xfrm>
          <a:prstGeom prst="rect">
            <a:avLst/>
          </a:prstGeom>
        </p:spPr>
        <p:txBody>
          <a:bodyPr vert="horz" lIns="0"/>
          <a:lstStyle>
            <a:lvl1pPr>
              <a:defRPr sz="3000" b="1" i="0">
                <a:solidFill>
                  <a:schemeClr val="accent4"/>
                </a:solidFill>
                <a:latin typeface="Artifakt LegendOfc" charset="0"/>
                <a:ea typeface="Artifakt LegendOfc" charset="0"/>
                <a:cs typeface="Artifakt LegendOfc" charset="0"/>
              </a:defRPr>
            </a:lvl1pPr>
          </a:lstStyle>
          <a:p>
            <a:r>
              <a:rPr lang="en-US" dirty="0"/>
              <a:t>Click to edit Master title style</a:t>
            </a:r>
          </a:p>
        </p:txBody>
      </p:sp>
      <p:sp>
        <p:nvSpPr>
          <p:cNvPr id="20" name="TextBox 19"/>
          <p:cNvSpPr txBox="1"/>
          <p:nvPr userDrawn="1"/>
        </p:nvSpPr>
        <p:spPr>
          <a:xfrm>
            <a:off x="138113" y="4914125"/>
            <a:ext cx="1558815" cy="138499"/>
          </a:xfrm>
          <a:prstGeom prst="rect">
            <a:avLst/>
          </a:prstGeom>
          <a:noFill/>
        </p:spPr>
        <p:txBody>
          <a:bodyPr wrap="square" lIns="0" tIns="0" rIns="0" bIns="0" rtlCol="0">
            <a:spAutoFit/>
          </a:bodyPr>
          <a:lstStyle/>
          <a:p>
            <a:r>
              <a:rPr lang="en-US" sz="900" b="0" i="0" dirty="0">
                <a:solidFill>
                  <a:schemeClr val="bg1"/>
                </a:solidFill>
                <a:latin typeface="Artifakt ElementOfc"/>
                <a:cs typeface="Artifakt ElementOfc"/>
              </a:rPr>
              <a:t>© 2016 Autodesk</a:t>
            </a:r>
          </a:p>
        </p:txBody>
      </p:sp>
      <p:pic>
        <p:nvPicPr>
          <p:cNvPr id="23" name="Picture 22" descr="autodesk-logo-rgb-color-logo-black-text-larg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07364" y="4910592"/>
            <a:ext cx="1050386" cy="176093"/>
          </a:xfrm>
          <a:prstGeom prst="rect">
            <a:avLst/>
          </a:prstGeom>
        </p:spPr>
      </p:pic>
    </p:spTree>
    <p:extLst>
      <p:ext uri="{BB962C8B-B14F-4D97-AF65-F5344CB8AC3E}">
        <p14:creationId xmlns:p14="http://schemas.microsoft.com/office/powerpoint/2010/main" val="244537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chnical Summit 2016 Chapter Hea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6647" y="616300"/>
            <a:ext cx="2011680" cy="141338"/>
          </a:xfrm>
          <a:prstGeom prst="rect">
            <a:avLst/>
          </a:prstGeom>
        </p:spPr>
      </p:pic>
      <p:sp>
        <p:nvSpPr>
          <p:cNvPr id="12" name="TextBox 11"/>
          <p:cNvSpPr txBox="1"/>
          <p:nvPr/>
        </p:nvSpPr>
        <p:spPr>
          <a:xfrm>
            <a:off x="138113" y="4914125"/>
            <a:ext cx="1558815" cy="138499"/>
          </a:xfrm>
          <a:prstGeom prst="rect">
            <a:avLst/>
          </a:prstGeom>
          <a:noFill/>
        </p:spPr>
        <p:txBody>
          <a:bodyPr wrap="square" lIns="0" tIns="0" rIns="0" bIns="0" rtlCol="0">
            <a:spAutoFit/>
          </a:bodyPr>
          <a:lstStyle/>
          <a:p>
            <a:r>
              <a:rPr lang="en-US" sz="900" b="0" i="0" dirty="0">
                <a:solidFill>
                  <a:schemeClr val="bg1"/>
                </a:solidFill>
                <a:latin typeface="Artifakt ElementOfc"/>
                <a:cs typeface="Artifakt ElementOfc"/>
              </a:rPr>
              <a:t>© 2016 Autodesk</a:t>
            </a:r>
          </a:p>
        </p:txBody>
      </p:sp>
      <p:sp>
        <p:nvSpPr>
          <p:cNvPr id="17" name="TextBox 16"/>
          <p:cNvSpPr txBox="1"/>
          <p:nvPr/>
        </p:nvSpPr>
        <p:spPr>
          <a:xfrm>
            <a:off x="138113" y="4914125"/>
            <a:ext cx="1558815" cy="138499"/>
          </a:xfrm>
          <a:prstGeom prst="rect">
            <a:avLst/>
          </a:prstGeom>
          <a:noFill/>
        </p:spPr>
        <p:txBody>
          <a:bodyPr wrap="square" lIns="0" tIns="0" rIns="0" bIns="0" rtlCol="0">
            <a:spAutoFit/>
          </a:bodyPr>
          <a:lstStyle/>
          <a:p>
            <a:r>
              <a:rPr lang="en-US" sz="900" b="0" i="0" dirty="0">
                <a:solidFill>
                  <a:schemeClr val="bg1"/>
                </a:solidFill>
                <a:latin typeface="Artifakt ElementOfc"/>
                <a:cs typeface="Artifakt ElementOfc"/>
              </a:rPr>
              <a:t>© 2016 Autodesk</a:t>
            </a:r>
          </a:p>
        </p:txBody>
      </p:sp>
      <p:sp>
        <p:nvSpPr>
          <p:cNvPr id="2" name="Title 1"/>
          <p:cNvSpPr>
            <a:spLocks noGrp="1"/>
          </p:cNvSpPr>
          <p:nvPr>
            <p:ph type="title"/>
          </p:nvPr>
        </p:nvSpPr>
        <p:spPr>
          <a:xfrm>
            <a:off x="2891045" y="755787"/>
            <a:ext cx="5752350" cy="983813"/>
          </a:xfrm>
          <a:prstGeom prst="rect">
            <a:avLst/>
          </a:prstGeom>
        </p:spPr>
        <p:txBody>
          <a:bodyPr vert="horz" lIns="0"/>
          <a:lstStyle>
            <a:lvl1pPr>
              <a:defRPr sz="3000" b="1" i="0">
                <a:solidFill>
                  <a:schemeClr val="accent4"/>
                </a:solidFill>
                <a:latin typeface="Artifakt LegendOfc" charset="0"/>
                <a:ea typeface="Artifakt LegendOfc" charset="0"/>
                <a:cs typeface="Artifakt LegendOfc" charset="0"/>
              </a:defRPr>
            </a:lvl1pPr>
          </a:lstStyle>
          <a:p>
            <a:r>
              <a:rPr lang="en-US" dirty="0"/>
              <a:t>Click to edit Master title style</a:t>
            </a:r>
          </a:p>
        </p:txBody>
      </p:sp>
      <p:pic>
        <p:nvPicPr>
          <p:cNvPr id="19" name="Picture 18" descr="autodesk-logo-rgb-color-logo-black-text-larg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07364" y="4910592"/>
            <a:ext cx="1050386" cy="176093"/>
          </a:xfrm>
          <a:prstGeom prst="rect">
            <a:avLst/>
          </a:prstGeom>
        </p:spPr>
      </p:pic>
      <p:sp>
        <p:nvSpPr>
          <p:cNvPr id="20" name="TextBox 19"/>
          <p:cNvSpPr txBox="1"/>
          <p:nvPr userDrawn="1"/>
        </p:nvSpPr>
        <p:spPr>
          <a:xfrm>
            <a:off x="138113" y="4914125"/>
            <a:ext cx="1558815" cy="138499"/>
          </a:xfrm>
          <a:prstGeom prst="rect">
            <a:avLst/>
          </a:prstGeom>
          <a:noFill/>
        </p:spPr>
        <p:txBody>
          <a:bodyPr wrap="square" lIns="0" tIns="0" rIns="0" bIns="0" rtlCol="0">
            <a:spAutoFit/>
          </a:bodyPr>
          <a:lstStyle/>
          <a:p>
            <a:r>
              <a:rPr lang="en-US" sz="900" b="0" i="0" dirty="0">
                <a:solidFill>
                  <a:schemeClr val="bg1"/>
                </a:solidFill>
                <a:latin typeface="Artifakt ElementOfc"/>
                <a:cs typeface="Artifakt ElementOfc"/>
              </a:rPr>
              <a:t>© 2016 Autodesk</a:t>
            </a:r>
          </a:p>
        </p:txBody>
      </p:sp>
    </p:spTree>
    <p:extLst>
      <p:ext uri="{BB962C8B-B14F-4D97-AF65-F5344CB8AC3E}">
        <p14:creationId xmlns:p14="http://schemas.microsoft.com/office/powerpoint/2010/main" val="252405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chnical Summit 2016 The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p:cNvSpPr txBox="1"/>
          <p:nvPr/>
        </p:nvSpPr>
        <p:spPr>
          <a:xfrm>
            <a:off x="138113" y="4914125"/>
            <a:ext cx="1558815" cy="138499"/>
          </a:xfrm>
          <a:prstGeom prst="rect">
            <a:avLst/>
          </a:prstGeom>
          <a:noFill/>
        </p:spPr>
        <p:txBody>
          <a:bodyPr wrap="square" lIns="0" tIns="0" rIns="0" bIns="0" rtlCol="0">
            <a:spAutoFit/>
          </a:bodyPr>
          <a:lstStyle/>
          <a:p>
            <a:r>
              <a:rPr lang="en-US" sz="900" b="0" i="0" dirty="0">
                <a:solidFill>
                  <a:schemeClr val="bg1"/>
                </a:solidFill>
                <a:latin typeface="Artifakt ElementOfc"/>
                <a:cs typeface="Artifakt ElementOfc"/>
              </a:rPr>
              <a:t>© 2016 Autodesk</a:t>
            </a:r>
          </a:p>
        </p:txBody>
      </p:sp>
      <p:sp>
        <p:nvSpPr>
          <p:cNvPr id="17" name="TextBox 16"/>
          <p:cNvSpPr txBox="1"/>
          <p:nvPr/>
        </p:nvSpPr>
        <p:spPr>
          <a:xfrm>
            <a:off x="138113" y="4914125"/>
            <a:ext cx="1558815" cy="138499"/>
          </a:xfrm>
          <a:prstGeom prst="rect">
            <a:avLst/>
          </a:prstGeom>
          <a:noFill/>
        </p:spPr>
        <p:txBody>
          <a:bodyPr wrap="square" lIns="0" tIns="0" rIns="0" bIns="0" rtlCol="0">
            <a:spAutoFit/>
          </a:bodyPr>
          <a:lstStyle/>
          <a:p>
            <a:r>
              <a:rPr lang="en-US" sz="900" b="0" i="0" dirty="0">
                <a:solidFill>
                  <a:schemeClr val="bg1"/>
                </a:solidFill>
                <a:latin typeface="Artifakt ElementOfc"/>
                <a:cs typeface="Artifakt ElementOfc"/>
              </a:rPr>
              <a:t>© 2016 Autodesk</a:t>
            </a:r>
          </a:p>
        </p:txBody>
      </p:sp>
      <p:sp>
        <p:nvSpPr>
          <p:cNvPr id="20" name="TextBox 19"/>
          <p:cNvSpPr txBox="1"/>
          <p:nvPr userDrawn="1"/>
        </p:nvSpPr>
        <p:spPr>
          <a:xfrm>
            <a:off x="138113" y="4914125"/>
            <a:ext cx="1558815" cy="138499"/>
          </a:xfrm>
          <a:prstGeom prst="rect">
            <a:avLst/>
          </a:prstGeom>
          <a:noFill/>
        </p:spPr>
        <p:txBody>
          <a:bodyPr wrap="square" lIns="0" tIns="0" rIns="0" bIns="0" rtlCol="0">
            <a:spAutoFit/>
          </a:bodyPr>
          <a:lstStyle/>
          <a:p>
            <a:r>
              <a:rPr lang="en-US" sz="900" b="0" i="0" dirty="0">
                <a:solidFill>
                  <a:schemeClr val="bg1"/>
                </a:solidFill>
                <a:latin typeface="Artifakt ElementOfc"/>
                <a:cs typeface="Artifakt ElementOfc"/>
              </a:rPr>
              <a:t>© 2016 Autodesk</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42" y="734762"/>
            <a:ext cx="3738000" cy="598405"/>
          </a:xfrm>
          <a:prstGeom prst="rect">
            <a:avLst/>
          </a:prstGeom>
        </p:spPr>
      </p:pic>
      <p:pic>
        <p:nvPicPr>
          <p:cNvPr id="10" name="Picture 9" descr="autodesk-logo-rgb-color-logo-black-text-larg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07364" y="4910592"/>
            <a:ext cx="1050386" cy="176093"/>
          </a:xfrm>
          <a:prstGeom prst="rect">
            <a:avLst/>
          </a:prstGeom>
        </p:spPr>
      </p:pic>
    </p:spTree>
    <p:extLst>
      <p:ext uri="{BB962C8B-B14F-4D97-AF65-F5344CB8AC3E}">
        <p14:creationId xmlns:p14="http://schemas.microsoft.com/office/powerpoint/2010/main" val="13952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1" y="1169987"/>
            <a:ext cx="8229644" cy="3468705"/>
          </a:xfrm>
          <a:prstGeom prst="rect">
            <a:avLst/>
          </a:prstGeom>
        </p:spPr>
        <p:txBody>
          <a:bodyPr lIns="73140" tIns="0" rIns="0" bIns="0">
            <a:noAutofit/>
          </a:bodyPr>
          <a:lstStyle>
            <a:lvl1pPr marL="411392" indent="-411392">
              <a:buClr>
                <a:schemeClr val="accent4"/>
              </a:buClr>
              <a:buSzPct val="100000"/>
              <a:buFont typeface="Wingdings" charset="2"/>
              <a:buChar char="§"/>
              <a:defRPr sz="2800" b="0">
                <a:solidFill>
                  <a:schemeClr val="tx1"/>
                </a:solidFill>
                <a:latin typeface="Artifakt ElementOfc"/>
                <a:cs typeface="Artifakt ElementOfc"/>
              </a:defRPr>
            </a:lvl1pPr>
            <a:lvl2pPr marL="831758" indent="-287912">
              <a:buClr>
                <a:schemeClr val="accent4"/>
              </a:buClr>
              <a:buSzPct val="100000"/>
              <a:buFont typeface="Wingdings" charset="2"/>
              <a:buChar char="§"/>
              <a:defRPr sz="2800" b="0">
                <a:solidFill>
                  <a:schemeClr val="tx1"/>
                </a:solidFill>
                <a:latin typeface="Artifakt ElementOfc"/>
                <a:cs typeface="Artifakt ElementOfc"/>
              </a:defRPr>
            </a:lvl2pPr>
            <a:lvl3pPr marL="1279625" indent="-259121">
              <a:buClr>
                <a:schemeClr val="accent4"/>
              </a:buClr>
              <a:buSzPct val="100000"/>
              <a:buFont typeface="Wingdings" charset="2"/>
              <a:buChar char="§"/>
              <a:defRPr sz="2800" b="0">
                <a:solidFill>
                  <a:schemeClr val="tx1"/>
                </a:solidFill>
                <a:latin typeface="Artifakt ElementOfc"/>
                <a:cs typeface="Artifakt ElementOfc"/>
              </a:defRPr>
            </a:lvl3pPr>
            <a:lvl4pPr marL="1791476" indent="-230330">
              <a:buClr>
                <a:schemeClr val="accent4"/>
              </a:buClr>
              <a:buSzPct val="100000"/>
              <a:buFont typeface="Wingdings" charset="2"/>
              <a:buChar char="§"/>
              <a:defRPr sz="2800" b="0">
                <a:solidFill>
                  <a:schemeClr val="tx1"/>
                </a:solidFill>
                <a:latin typeface="Artifakt ElementOfc"/>
                <a:cs typeface="Artifakt ElementOfc"/>
              </a:defRPr>
            </a:lvl4pPr>
            <a:lvl5pPr marL="2303326" indent="-201538">
              <a:buClr>
                <a:schemeClr val="accent4"/>
              </a:buClr>
              <a:buSzPct val="100000"/>
              <a:buFont typeface="Wingdings" charset="2"/>
              <a:buChar char="§"/>
              <a:defRPr sz="1700" b="0">
                <a:solidFill>
                  <a:schemeClr val="tx1"/>
                </a:solidFill>
                <a:latin typeface="Artifakt ElementOfc"/>
                <a:cs typeface="Artifakt ElementOf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457200" y="206375"/>
            <a:ext cx="8229600" cy="857250"/>
          </a:xfrm>
          <a:prstGeom prst="rect">
            <a:avLst/>
          </a:prstGeom>
        </p:spPr>
        <p:txBody>
          <a:bodyPr vert="horz" lIns="0" tIns="0" rIns="0" bIns="0" anchor="t"/>
          <a:lstStyle>
            <a:lvl1pPr algn="l">
              <a:defRPr sz="3000" b="1" i="0">
                <a:solidFill>
                  <a:schemeClr val="accent4"/>
                </a:solidFill>
                <a:latin typeface="Artifakt LegendOfc" charset="0"/>
                <a:ea typeface="Artifakt LegendOfc" charset="0"/>
                <a:cs typeface="Artifakt LegendOfc" charset="0"/>
              </a:defRPr>
            </a:lvl1pPr>
          </a:lstStyle>
          <a:p>
            <a:r>
              <a:rPr lang="en-US" dirty="0"/>
              <a:t>Click to edit 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0577" y="4924730"/>
            <a:ext cx="2175700" cy="152862"/>
          </a:xfrm>
          <a:prstGeom prst="rect">
            <a:avLst/>
          </a:prstGeom>
        </p:spPr>
      </p:pic>
    </p:spTree>
    <p:extLst>
      <p:ext uri="{BB962C8B-B14F-4D97-AF65-F5344CB8AC3E}">
        <p14:creationId xmlns:p14="http://schemas.microsoft.com/office/powerpoint/2010/main" val="171123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457201" y="205979"/>
            <a:ext cx="8229600" cy="857250"/>
          </a:xfrm>
          <a:prstGeom prst="rect">
            <a:avLst/>
          </a:prstGeom>
        </p:spPr>
        <p:txBody>
          <a:bodyPr lIns="0" tIns="0" rIns="0" bIns="0" anchor="t" anchorCtr="0">
            <a:noAutofit/>
          </a:bodyPr>
          <a:lstStyle>
            <a:lvl1pPr algn="l">
              <a:defRPr sz="3000" b="1" i="0" baseline="0">
                <a:solidFill>
                  <a:schemeClr val="accent4"/>
                </a:solidFill>
                <a:latin typeface="Artifakt LegendOfc" charset="0"/>
                <a:ea typeface="Artifakt LegendOfc" charset="0"/>
                <a:cs typeface="Artifakt LegendOfc" charset="0"/>
              </a:defRPr>
            </a:lvl1pPr>
          </a:lstStyle>
          <a:p>
            <a:r>
              <a:rPr lang="en-US" dirty="0"/>
              <a:t>Click to edit Master title style</a:t>
            </a:r>
          </a:p>
        </p:txBody>
      </p:sp>
      <p:sp>
        <p:nvSpPr>
          <p:cNvPr id="13" name="Content Placeholder 2"/>
          <p:cNvSpPr>
            <a:spLocks noGrp="1"/>
          </p:cNvSpPr>
          <p:nvPr>
            <p:ph idx="17"/>
          </p:nvPr>
        </p:nvSpPr>
        <p:spPr>
          <a:xfrm>
            <a:off x="457205" y="1169988"/>
            <a:ext cx="4040187" cy="3575462"/>
          </a:xfrm>
          <a:prstGeom prst="rect">
            <a:avLst/>
          </a:prstGeom>
        </p:spPr>
        <p:txBody>
          <a:bodyPr lIns="73140" tIns="0" rIns="0" bIns="0">
            <a:noAutofit/>
          </a:bodyPr>
          <a:lstStyle>
            <a:lvl1pPr marL="411392" indent="-411392">
              <a:buClr>
                <a:schemeClr val="accent4"/>
              </a:buClr>
              <a:buSzPct val="105000"/>
              <a:buFont typeface="Wingdings" pitchFamily="2" charset="2"/>
              <a:buChar char="§"/>
              <a:defRPr sz="2400" b="0">
                <a:latin typeface="Artifakt ElementOfc"/>
                <a:cs typeface="Artifakt ElementOfc"/>
              </a:defRPr>
            </a:lvl1pPr>
            <a:lvl2pPr marL="846096" indent="-292086" defTabSz="53973">
              <a:buClr>
                <a:schemeClr val="accent4"/>
              </a:buClr>
              <a:buSzPct val="105000"/>
              <a:buFont typeface="Wingdings" pitchFamily="2" charset="2"/>
              <a:buChar char="§"/>
              <a:defRPr sz="2400" b="0">
                <a:solidFill>
                  <a:schemeClr val="tx1"/>
                </a:solidFill>
                <a:latin typeface="Artifakt ElementOfc"/>
                <a:cs typeface="Artifakt ElementOfc"/>
              </a:defRPr>
            </a:lvl2pPr>
            <a:lvl3pPr marL="1312797" indent="-323834">
              <a:buClr>
                <a:schemeClr val="accent4"/>
              </a:buClr>
              <a:buSzPct val="105000"/>
              <a:buFont typeface="Wingdings" pitchFamily="2" charset="2"/>
              <a:buChar char="§"/>
              <a:defRPr sz="2400" b="0">
                <a:latin typeface="Artifakt ElementOfc"/>
                <a:cs typeface="Artifakt ElementOfc"/>
              </a:defRPr>
            </a:lvl3pPr>
            <a:lvl4pPr marL="1885047" indent="-323902">
              <a:buClr>
                <a:schemeClr val="accent4"/>
              </a:buClr>
              <a:buSzPct val="105000"/>
              <a:buFont typeface="Wingdings" pitchFamily="2" charset="2"/>
              <a:buChar char="§"/>
              <a:defRPr sz="2400" b="0">
                <a:latin typeface="Artifakt ElementOfc"/>
                <a:cs typeface="Artifakt ElementOfc"/>
              </a:defRPr>
            </a:lvl4pPr>
            <a:lvl5pPr marL="2389700" indent="-287912">
              <a:buClr>
                <a:schemeClr val="accent4"/>
              </a:buClr>
              <a:buSzPct val="100000"/>
              <a:buFont typeface="Wingdings" pitchFamily="2" charset="2"/>
              <a:buChar char="§"/>
              <a:defRPr sz="1700" b="0">
                <a:latin typeface="Artifakt ElementOfc"/>
                <a:cs typeface="Artifakt ElementOf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Content Placeholder 2"/>
          <p:cNvSpPr>
            <a:spLocks noGrp="1"/>
          </p:cNvSpPr>
          <p:nvPr>
            <p:ph sz="quarter" idx="18"/>
          </p:nvPr>
        </p:nvSpPr>
        <p:spPr>
          <a:xfrm>
            <a:off x="4612483" y="1170386"/>
            <a:ext cx="4074319" cy="3575447"/>
          </a:xfrm>
          <a:prstGeom prst="rect">
            <a:avLst/>
          </a:prstGeom>
        </p:spPr>
        <p:txBody>
          <a:bodyPr vert="horz"/>
          <a:lstStyle>
            <a:lvl1pPr marL="342892" indent="-342892">
              <a:buClr>
                <a:schemeClr val="accent4"/>
              </a:buClr>
              <a:buSzPct val="105000"/>
              <a:buFont typeface="Wingdings" charset="2"/>
              <a:buChar char="§"/>
              <a:defRPr sz="2400"/>
            </a:lvl1pPr>
            <a:lvl2pPr marL="600060" indent="-257168">
              <a:buClr>
                <a:schemeClr val="accent4"/>
              </a:buClr>
              <a:buSzPct val="105000"/>
              <a:buFont typeface="Wingdings" charset="2"/>
              <a:buChar char="§"/>
              <a:defRPr sz="2400"/>
            </a:lvl2pPr>
            <a:lvl3pPr marL="942952" indent="-257168">
              <a:buClr>
                <a:schemeClr val="accent4"/>
              </a:buClr>
              <a:buSzPct val="105000"/>
              <a:buFont typeface="Wingdings" charset="2"/>
              <a:buChar char="§"/>
              <a:defRPr sz="2400"/>
            </a:lvl3pPr>
            <a:lvl4pPr marL="1242982" indent="-214308">
              <a:buClr>
                <a:schemeClr val="accent4"/>
              </a:buClr>
              <a:buSzPct val="105000"/>
              <a:buFont typeface="Wingdings" charset="2"/>
              <a:buChar char="§"/>
              <a:defRPr sz="2400"/>
            </a:lvl4pPr>
            <a:lvl5pPr marL="1585874" indent="-214308">
              <a:buClr>
                <a:schemeClr val="accent4"/>
              </a:buClr>
              <a:buSzPct val="105000"/>
              <a:buFont typeface="Wingdings" charset="2"/>
              <a:buChar char="§"/>
              <a:defRPr sz="24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0577" y="4924730"/>
            <a:ext cx="2175700" cy="152862"/>
          </a:xfrm>
          <a:prstGeom prst="rect">
            <a:avLst/>
          </a:prstGeom>
        </p:spPr>
      </p:pic>
    </p:spTree>
    <p:extLst>
      <p:ext uri="{BB962C8B-B14F-4D97-AF65-F5344CB8AC3E}">
        <p14:creationId xmlns:p14="http://schemas.microsoft.com/office/powerpoint/2010/main" val="165939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with content and photo">
    <p:spTree>
      <p:nvGrpSpPr>
        <p:cNvPr id="1" name=""/>
        <p:cNvGrpSpPr/>
        <p:nvPr/>
      </p:nvGrpSpPr>
      <p:grpSpPr>
        <a:xfrm>
          <a:off x="0" y="0"/>
          <a:ext cx="0" cy="0"/>
          <a:chOff x="0" y="0"/>
          <a:chExt cx="0" cy="0"/>
        </a:xfrm>
      </p:grpSpPr>
      <p:sp>
        <p:nvSpPr>
          <p:cNvPr id="8" name="Title 1"/>
          <p:cNvSpPr>
            <a:spLocks noGrp="1"/>
          </p:cNvSpPr>
          <p:nvPr>
            <p:ph type="title"/>
          </p:nvPr>
        </p:nvSpPr>
        <p:spPr>
          <a:xfrm>
            <a:off x="457201" y="205979"/>
            <a:ext cx="8229600" cy="857250"/>
          </a:xfrm>
          <a:prstGeom prst="rect">
            <a:avLst/>
          </a:prstGeom>
        </p:spPr>
        <p:txBody>
          <a:bodyPr lIns="0" tIns="0" rIns="0" bIns="0" anchor="t" anchorCtr="0">
            <a:noAutofit/>
          </a:bodyPr>
          <a:lstStyle>
            <a:lvl1pPr algn="l">
              <a:defRPr sz="3000" b="1" i="0" baseline="0">
                <a:solidFill>
                  <a:schemeClr val="accent4"/>
                </a:solidFill>
                <a:latin typeface="Artifakt LegendOfc" charset="0"/>
                <a:ea typeface="Artifakt LegendOfc" charset="0"/>
                <a:cs typeface="Artifakt LegendOfc" charset="0"/>
              </a:defRPr>
            </a:lvl1pPr>
          </a:lstStyle>
          <a:p>
            <a:r>
              <a:rPr lang="en-US" dirty="0"/>
              <a:t>Click to edit Master title style</a:t>
            </a:r>
          </a:p>
        </p:txBody>
      </p:sp>
      <p:sp>
        <p:nvSpPr>
          <p:cNvPr id="13" name="Content Placeholder 2"/>
          <p:cNvSpPr>
            <a:spLocks noGrp="1"/>
          </p:cNvSpPr>
          <p:nvPr>
            <p:ph idx="17"/>
          </p:nvPr>
        </p:nvSpPr>
        <p:spPr>
          <a:xfrm>
            <a:off x="457205" y="1169988"/>
            <a:ext cx="4523010" cy="3575462"/>
          </a:xfrm>
          <a:prstGeom prst="rect">
            <a:avLst/>
          </a:prstGeom>
        </p:spPr>
        <p:txBody>
          <a:bodyPr lIns="73140" tIns="0" rIns="0" bIns="0">
            <a:noAutofit/>
          </a:bodyPr>
          <a:lstStyle>
            <a:lvl1pPr marL="411392" indent="-411392">
              <a:buClr>
                <a:schemeClr val="accent4"/>
              </a:buClr>
              <a:buSzPct val="100000"/>
              <a:buFont typeface="Wingdings" pitchFamily="2" charset="2"/>
              <a:buChar char="§"/>
              <a:defRPr sz="2400" b="0">
                <a:latin typeface="Artifakt ElementOfc"/>
                <a:cs typeface="Artifakt ElementOfc"/>
              </a:defRPr>
            </a:lvl1pPr>
            <a:lvl2pPr marL="846096" indent="-292086" defTabSz="53973">
              <a:buClr>
                <a:schemeClr val="accent4"/>
              </a:buClr>
              <a:buSzPct val="100000"/>
              <a:buFont typeface="Wingdings" pitchFamily="2" charset="2"/>
              <a:buChar char="§"/>
              <a:defRPr sz="2400" b="0">
                <a:solidFill>
                  <a:schemeClr val="tx1"/>
                </a:solidFill>
                <a:latin typeface="Artifakt ElementOfc"/>
                <a:cs typeface="Artifakt ElementOfc"/>
              </a:defRPr>
            </a:lvl2pPr>
            <a:lvl3pPr marL="1312797" indent="-323834">
              <a:buClr>
                <a:schemeClr val="accent4"/>
              </a:buClr>
              <a:buSzPct val="100000"/>
              <a:buFont typeface="Wingdings" pitchFamily="2" charset="2"/>
              <a:buChar char="§"/>
              <a:defRPr sz="2400" b="0">
                <a:latin typeface="Artifakt ElementOfc"/>
                <a:cs typeface="Artifakt ElementOfc"/>
              </a:defRPr>
            </a:lvl3pPr>
            <a:lvl4pPr marL="1885047" indent="-323902">
              <a:buClr>
                <a:schemeClr val="accent4"/>
              </a:buClr>
              <a:buSzPct val="100000"/>
              <a:buFont typeface="Wingdings" pitchFamily="2" charset="2"/>
              <a:buChar char="§"/>
              <a:defRPr sz="2400" b="0">
                <a:latin typeface="Artifakt ElementOfc"/>
                <a:cs typeface="Artifakt ElementOfc"/>
              </a:defRPr>
            </a:lvl4pPr>
            <a:lvl5pPr marL="2389700" indent="-287912">
              <a:buClr>
                <a:schemeClr val="accent4"/>
              </a:buClr>
              <a:buSzPct val="100000"/>
              <a:buFont typeface="Wingdings" pitchFamily="2" charset="2"/>
              <a:buChar char="§"/>
              <a:defRPr sz="1700" b="0">
                <a:latin typeface="Artifakt ElementOfc"/>
                <a:cs typeface="Artifakt ElementOf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Picture Placeholder 2"/>
          <p:cNvSpPr>
            <a:spLocks noGrp="1"/>
          </p:cNvSpPr>
          <p:nvPr>
            <p:ph type="pic" sz="quarter" idx="18" hasCustomPrompt="1"/>
          </p:nvPr>
        </p:nvSpPr>
        <p:spPr>
          <a:xfrm>
            <a:off x="5170714" y="1170386"/>
            <a:ext cx="3516086" cy="3306365"/>
          </a:xfrm>
          <a:prstGeom prst="rect">
            <a:avLst/>
          </a:prstGeom>
        </p:spPr>
        <p:txBody>
          <a:bodyPr vert="horz"/>
          <a:lstStyle>
            <a:lvl1pPr marL="0" indent="0" algn="ctr">
              <a:buNone/>
              <a:defRPr>
                <a:solidFill>
                  <a:schemeClr val="bg2">
                    <a:lumMod val="50000"/>
                  </a:schemeClr>
                </a:solidFill>
              </a:defRPr>
            </a:lvl1pPr>
          </a:lstStyle>
          <a:p>
            <a:r>
              <a:rPr lang="en-US" dirty="0"/>
              <a:t>Picture</a:t>
            </a:r>
          </a:p>
        </p:txBody>
      </p:sp>
      <p:sp>
        <p:nvSpPr>
          <p:cNvPr id="5" name="Text Placeholder 4"/>
          <p:cNvSpPr>
            <a:spLocks noGrp="1"/>
          </p:cNvSpPr>
          <p:nvPr>
            <p:ph type="body" sz="quarter" idx="19" hasCustomPrompt="1"/>
          </p:nvPr>
        </p:nvSpPr>
        <p:spPr>
          <a:xfrm>
            <a:off x="5170886" y="4476751"/>
            <a:ext cx="3515915" cy="268700"/>
          </a:xfrm>
          <a:prstGeom prst="rect">
            <a:avLst/>
          </a:prstGeom>
        </p:spPr>
        <p:txBody>
          <a:bodyPr vert="horz"/>
          <a:lstStyle>
            <a:lvl1pPr marL="0" indent="0">
              <a:buNone/>
              <a:defRPr sz="900">
                <a:solidFill>
                  <a:srgbClr val="7F7F7F"/>
                </a:solidFill>
              </a:defRPr>
            </a:lvl1pPr>
          </a:lstStyle>
          <a:p>
            <a:pPr lvl="0"/>
            <a:r>
              <a:rPr lang="en-US" dirty="0"/>
              <a:t>Photo credit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0577" y="4924730"/>
            <a:ext cx="2175700" cy="152862"/>
          </a:xfrm>
          <a:prstGeom prst="rect">
            <a:avLst/>
          </a:prstGeom>
        </p:spPr>
      </p:pic>
    </p:spTree>
    <p:extLst>
      <p:ext uri="{BB962C8B-B14F-4D97-AF65-F5344CB8AC3E}">
        <p14:creationId xmlns:p14="http://schemas.microsoft.com/office/powerpoint/2010/main" val="4520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Final slide">
    <p:spTree>
      <p:nvGrpSpPr>
        <p:cNvPr id="1" name=""/>
        <p:cNvGrpSpPr/>
        <p:nvPr/>
      </p:nvGrpSpPr>
      <p:grpSpPr>
        <a:xfrm>
          <a:off x="0" y="0"/>
          <a:ext cx="0" cy="0"/>
          <a:chOff x="0" y="0"/>
          <a:chExt cx="0" cy="0"/>
        </a:xfrm>
      </p:grpSpPr>
      <p:pic>
        <p:nvPicPr>
          <p:cNvPr id="7" name="Picture 6" descr="autodesk-logo-ppt.png"/>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a:ext>
            </a:extLst>
          </a:blip>
          <a:stretch>
            <a:fillRect/>
          </a:stretch>
        </p:blipFill>
        <p:spPr>
          <a:xfrm>
            <a:off x="1600939" y="2077224"/>
            <a:ext cx="5943019" cy="989052"/>
          </a:xfrm>
          <a:prstGeom prst="rect">
            <a:avLst/>
          </a:prstGeom>
        </p:spPr>
      </p:pic>
      <p:sp>
        <p:nvSpPr>
          <p:cNvPr id="10" name="TextBox 9"/>
          <p:cNvSpPr txBox="1"/>
          <p:nvPr/>
        </p:nvSpPr>
        <p:spPr>
          <a:xfrm>
            <a:off x="254529" y="4899117"/>
            <a:ext cx="4572000" cy="130805"/>
          </a:xfrm>
          <a:prstGeom prst="rect">
            <a:avLst/>
          </a:prstGeom>
          <a:noFill/>
        </p:spPr>
        <p:txBody>
          <a:bodyPr wrap="square" lIns="0" tIns="0" rIns="0" bIns="0" rtlCol="0">
            <a:spAutoFit/>
          </a:bodyPr>
          <a:lstStyle/>
          <a:p>
            <a:r>
              <a:rPr lang="en-US" sz="850" b="0" i="0" dirty="0">
                <a:solidFill>
                  <a:schemeClr val="bg2">
                    <a:lumMod val="65000"/>
                  </a:schemeClr>
                </a:solidFill>
                <a:latin typeface="Artifakt ElementOfc"/>
                <a:cs typeface="Artifakt ElementOfc"/>
              </a:rPr>
              <a:t>© 2016 Autodesk. All rights reserved.</a:t>
            </a:r>
          </a:p>
        </p:txBody>
      </p:sp>
      <p:pic>
        <p:nvPicPr>
          <p:cNvPr id="4" name="Picture 3" descr="autodesk-logo-ppt.png"/>
          <p:cNvPicPr>
            <a:picLocks noChangeAspect="1"/>
          </p:cNvPicPr>
          <p:nvPr userDrawn="1"/>
        </p:nvPicPr>
        <p:blipFill>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a:ext>
            </a:extLst>
          </a:blip>
          <a:stretch>
            <a:fillRect/>
          </a:stretch>
        </p:blipFill>
        <p:spPr>
          <a:xfrm>
            <a:off x="1600939" y="2077224"/>
            <a:ext cx="5943019" cy="989052"/>
          </a:xfrm>
          <a:prstGeom prst="rect">
            <a:avLst/>
          </a:prstGeom>
        </p:spPr>
      </p:pic>
      <p:sp>
        <p:nvSpPr>
          <p:cNvPr id="6" name="TextBox 5"/>
          <p:cNvSpPr txBox="1"/>
          <p:nvPr userDrawn="1"/>
        </p:nvSpPr>
        <p:spPr>
          <a:xfrm>
            <a:off x="254530" y="4406830"/>
            <a:ext cx="8568522" cy="392415"/>
          </a:xfrm>
          <a:prstGeom prst="rect">
            <a:avLst/>
          </a:prstGeom>
          <a:noFill/>
        </p:spPr>
        <p:txBody>
          <a:bodyPr wrap="square" lIns="0" tIns="0" rIns="0" bIns="0" rtlCol="0">
            <a:spAutoFit/>
          </a:bodyPr>
          <a:lstStyle/>
          <a:p>
            <a:pPr>
              <a:lnSpc>
                <a:spcPct val="100000"/>
              </a:lnSpc>
            </a:pPr>
            <a:r>
              <a:rPr lang="en-US" sz="850" b="0" i="0" dirty="0">
                <a:solidFill>
                  <a:schemeClr val="bg2">
                    <a:lumMod val="65000"/>
                  </a:schemeClr>
                </a:solidFill>
                <a:latin typeface="Artifakt ElementOfc"/>
                <a:cs typeface="Artifakt ElementOfc"/>
              </a:rPr>
              <a:t>Autodesk and the Autodesk logo are registered trademarks or trademarks of Autodesk, Inc., and/or its subsidiaries and/or affiliates in the USA and/or other countries. All other brand names, product names, or</a:t>
            </a:r>
            <a:r>
              <a:rPr lang="en-US" sz="850" b="0" i="0" baseline="0" dirty="0">
                <a:solidFill>
                  <a:schemeClr val="bg2">
                    <a:lumMod val="65000"/>
                  </a:schemeClr>
                </a:solidFill>
                <a:latin typeface="Artifakt ElementOfc"/>
                <a:cs typeface="Artifakt ElementOfc"/>
              </a:rPr>
              <a:t> </a:t>
            </a:r>
            <a:r>
              <a:rPr lang="en-US" sz="850" b="0" i="0" dirty="0">
                <a:solidFill>
                  <a:schemeClr val="bg2">
                    <a:lumMod val="65000"/>
                  </a:schemeClr>
                </a:solidFill>
                <a:latin typeface="Artifakt ElementOfc"/>
                <a:cs typeface="Artifakt ElementOfc"/>
              </a:rPr>
              <a:t>trademarks belong to their respective holders. Autodesk reserves the right to alter product and services offerings, and specifications and pricing at any time without notice, and is</a:t>
            </a:r>
            <a:r>
              <a:rPr lang="en-US" sz="850" b="0" i="0" baseline="0" dirty="0">
                <a:solidFill>
                  <a:schemeClr val="bg2">
                    <a:lumMod val="65000"/>
                  </a:schemeClr>
                </a:solidFill>
                <a:latin typeface="Artifakt ElementOfc"/>
                <a:cs typeface="Artifakt ElementOfc"/>
              </a:rPr>
              <a:t> </a:t>
            </a:r>
            <a:r>
              <a:rPr lang="en-US" sz="850" b="0" i="0" dirty="0">
                <a:solidFill>
                  <a:schemeClr val="bg2">
                    <a:lumMod val="65000"/>
                  </a:schemeClr>
                </a:solidFill>
                <a:latin typeface="Artifakt ElementOfc"/>
                <a:cs typeface="Artifakt ElementOfc"/>
              </a:rPr>
              <a:t>not responsible for typographical or graphical errors that may appear in this document.</a:t>
            </a:r>
          </a:p>
        </p:txBody>
      </p:sp>
    </p:spTree>
    <p:extLst>
      <p:ext uri="{BB962C8B-B14F-4D97-AF65-F5344CB8AC3E}">
        <p14:creationId xmlns:p14="http://schemas.microsoft.com/office/powerpoint/2010/main" val="6649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AFAFA"/>
            </a:gs>
            <a:gs pos="74000">
              <a:srgbClr val="D7D7D7"/>
            </a:gs>
            <a:gs pos="83000">
              <a:srgbClr val="D7D7D7"/>
            </a:gs>
            <a:gs pos="100000">
              <a:srgbClr val="E4E4E4"/>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46444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19" r:id="rId4"/>
    <p:sldLayoutId id="2147483720" r:id="rId5"/>
    <p:sldLayoutId id="2147483721" r:id="rId6"/>
    <p:sldLayoutId id="214748372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Artifakt ElementOfc"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tifakt ElementOfc"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tifakt ElementOfc"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tifakt ElementOfc"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tifakt ElementOfc"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tifakt ElementOfc"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0.xml"/><Relationship Id="rId16" Type="http://schemas.openxmlformats.org/officeDocument/2006/relationships/diagramColors" Target="../diagrams/colors3.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localhost:8080/ds/test"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iki.autodesk.com/display/saascore/DS+Resiliency+Test" TargetMode="External"/><Relationship Id="rId7" Type="http://schemas.openxmlformats.org/officeDocument/2006/relationships/hyperlink" Target="mailto:Hang.Su@autodesk.com"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mailto:Christy.Gu@autodesk.com" TargetMode="External"/><Relationship Id="rId5" Type="http://schemas.openxmlformats.org/officeDocument/2006/relationships/hyperlink" Target="http://www.fabfile.org/" TargetMode="External"/><Relationship Id="rId4" Type="http://schemas.openxmlformats.org/officeDocument/2006/relationships/hyperlink" Target="http://wiremock.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49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Resiliency Test Infrastructure</a:t>
            </a:r>
          </a:p>
        </p:txBody>
      </p:sp>
    </p:spTree>
    <p:extLst>
      <p:ext uri="{BB962C8B-B14F-4D97-AF65-F5344CB8AC3E}">
        <p14:creationId xmlns:p14="http://schemas.microsoft.com/office/powerpoint/2010/main" val="16896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sp>
        <p:nvSpPr>
          <p:cNvPr id="5" name="Content Placeholder 4"/>
          <p:cNvSpPr>
            <a:spLocks noGrp="1"/>
          </p:cNvSpPr>
          <p:nvPr>
            <p:ph idx="17"/>
          </p:nvPr>
        </p:nvSpPr>
        <p:spPr/>
        <p:txBody>
          <a:bodyPr/>
          <a:lstStyle/>
          <a:p>
            <a:r>
              <a:rPr lang="en-US" dirty="0" smtClean="0"/>
              <a:t>Typical DS call to OSS</a:t>
            </a:r>
          </a:p>
          <a:p>
            <a:endParaRPr lang="en-US" dirty="0" smtClean="0"/>
          </a:p>
          <a:p>
            <a:r>
              <a:rPr lang="en-US" dirty="0" smtClean="0"/>
              <a:t>Build a mock service to slow down the requests.</a:t>
            </a:r>
          </a:p>
          <a:p>
            <a:endParaRPr lang="en-US" dirty="0" smtClean="0"/>
          </a:p>
          <a:p>
            <a:r>
              <a:rPr lang="en-US" dirty="0" smtClean="0"/>
              <a:t>Build a mock service to return errors directly.</a:t>
            </a:r>
          </a:p>
        </p:txBody>
      </p:sp>
      <p:graphicFrame>
        <p:nvGraphicFramePr>
          <p:cNvPr id="7" name="Content Placeholder 6"/>
          <p:cNvGraphicFramePr>
            <a:graphicFrameLocks noGrp="1"/>
          </p:cNvGraphicFramePr>
          <p:nvPr>
            <p:ph sz="quarter" idx="18"/>
            <p:extLst>
              <p:ext uri="{D42A27DB-BD31-4B8C-83A1-F6EECF244321}">
                <p14:modId xmlns:p14="http://schemas.microsoft.com/office/powerpoint/2010/main" val="1071205776"/>
              </p:ext>
            </p:extLst>
          </p:nvPr>
        </p:nvGraphicFramePr>
        <p:xfrm>
          <a:off x="4671218" y="930213"/>
          <a:ext cx="4073525" cy="1014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382179413"/>
              </p:ext>
            </p:extLst>
          </p:nvPr>
        </p:nvGraphicFramePr>
        <p:xfrm>
          <a:off x="4671218" y="1944259"/>
          <a:ext cx="4073525" cy="10140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Content Placeholder 6"/>
          <p:cNvGraphicFramePr>
            <a:graphicFrameLocks/>
          </p:cNvGraphicFramePr>
          <p:nvPr>
            <p:extLst>
              <p:ext uri="{D42A27DB-BD31-4B8C-83A1-F6EECF244321}">
                <p14:modId xmlns:p14="http://schemas.microsoft.com/office/powerpoint/2010/main" val="3180042914"/>
              </p:ext>
            </p:extLst>
          </p:nvPr>
        </p:nvGraphicFramePr>
        <p:xfrm>
          <a:off x="4671218" y="3008673"/>
          <a:ext cx="4073525" cy="10140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5463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1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850355141"/>
              </p:ext>
            </p:extLst>
          </p:nvPr>
        </p:nvGraphicFramePr>
        <p:xfrm>
          <a:off x="457200" y="1169988"/>
          <a:ext cx="8229600" cy="3468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357266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Plan</a:t>
            </a: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457201" y="752289"/>
            <a:ext cx="7123172" cy="3886403"/>
          </a:xfrm>
          <a:prstGeom prst="rect">
            <a:avLst/>
          </a:prstGeom>
        </p:spPr>
      </p:pic>
    </p:spTree>
    <p:extLst>
      <p:ext uri="{BB962C8B-B14F-4D97-AF65-F5344CB8AC3E}">
        <p14:creationId xmlns:p14="http://schemas.microsoft.com/office/powerpoint/2010/main" val="144934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HTTP </a:t>
            </a:r>
            <a:r>
              <a:rPr lang="en-US" dirty="0"/>
              <a:t>response </a:t>
            </a:r>
            <a:r>
              <a:rPr lang="en-US" dirty="0" smtClean="0"/>
              <a:t>stubbing</a:t>
            </a:r>
          </a:p>
          <a:p>
            <a:r>
              <a:rPr lang="en-US" dirty="0" smtClean="0"/>
              <a:t>Request verification</a:t>
            </a:r>
          </a:p>
          <a:p>
            <a:r>
              <a:rPr lang="en-US" dirty="0" smtClean="0"/>
              <a:t>Proxy/intercept</a:t>
            </a:r>
          </a:p>
          <a:p>
            <a:r>
              <a:rPr lang="en-US" dirty="0" smtClean="0"/>
              <a:t>Fault injection</a:t>
            </a:r>
          </a:p>
        </p:txBody>
      </p:sp>
      <p:sp>
        <p:nvSpPr>
          <p:cNvPr id="2" name="Title 1"/>
          <p:cNvSpPr>
            <a:spLocks noGrp="1"/>
          </p:cNvSpPr>
          <p:nvPr>
            <p:ph type="title"/>
          </p:nvPr>
        </p:nvSpPr>
        <p:spPr/>
        <p:txBody>
          <a:bodyPr/>
          <a:lstStyle/>
          <a:p>
            <a:r>
              <a:rPr lang="en-US" dirty="0" err="1" smtClean="0"/>
              <a:t>WireMock</a:t>
            </a:r>
            <a:endParaRPr lang="en-US" dirty="0"/>
          </a:p>
        </p:txBody>
      </p:sp>
    </p:spTree>
    <p:extLst>
      <p:ext uri="{BB962C8B-B14F-4D97-AF65-F5344CB8AC3E}">
        <p14:creationId xmlns:p14="http://schemas.microsoft.com/office/powerpoint/2010/main" val="69052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WireMock</a:t>
            </a:r>
            <a:r>
              <a:rPr lang="en-US" dirty="0" smtClean="0"/>
              <a:t> for Unit Test</a:t>
            </a:r>
            <a:endParaRPr lang="en-US" dirty="0"/>
          </a:p>
        </p:txBody>
      </p:sp>
      <p:sp>
        <p:nvSpPr>
          <p:cNvPr id="6" name="Rectangle 5"/>
          <p:cNvSpPr/>
          <p:nvPr/>
        </p:nvSpPr>
        <p:spPr>
          <a:xfrm>
            <a:off x="462337" y="742295"/>
            <a:ext cx="6518953" cy="4401205"/>
          </a:xfrm>
          <a:prstGeom prst="rect">
            <a:avLst/>
          </a:prstGeom>
        </p:spPr>
        <p:txBody>
          <a:bodyPr wrap="square">
            <a:spAutoFit/>
          </a:bodyPr>
          <a:lstStyle/>
          <a:p>
            <a:pPr lvl="0" defTabSz="914400" eaLnBrk="0" fontAlgn="base" hangingPunct="0">
              <a:spcBef>
                <a:spcPct val="0"/>
              </a:spcBef>
              <a:spcAft>
                <a:spcPct val="0"/>
              </a:spcAft>
            </a:pPr>
            <a:r>
              <a:rPr lang="en-US" altLang="en-US" sz="1400" dirty="0">
                <a:solidFill>
                  <a:srgbClr val="CC7832"/>
                </a:solidFill>
                <a:latin typeface="Arial Unicode MS" panose="020B0604020202020204" pitchFamily="34" charset="-128"/>
                <a:ea typeface="Menlo"/>
                <a:cs typeface="Courier New" panose="02070309020205020404" pitchFamily="49" charset="0"/>
              </a:rPr>
              <a:t>public class </a:t>
            </a:r>
            <a:r>
              <a:rPr lang="en-US" altLang="en-US" sz="1400" dirty="0" err="1">
                <a:latin typeface="Arial Unicode MS" panose="020B0604020202020204" pitchFamily="34" charset="-128"/>
                <a:ea typeface="Menlo"/>
                <a:cs typeface="Courier New" panose="02070309020205020404" pitchFamily="49" charset="0"/>
              </a:rPr>
              <a:t>WiremockDemoTests</a:t>
            </a:r>
            <a:r>
              <a:rPr lang="en-US" altLang="en-US" sz="1400" dirty="0">
                <a:latin typeface="Arial Unicode MS" panose="020B0604020202020204" pitchFamily="34" charset="-128"/>
                <a:ea typeface="Menlo"/>
                <a:cs typeface="Courier New" panose="02070309020205020404" pitchFamily="49" charset="0"/>
              </a:rPr>
              <a:t> </a:t>
            </a:r>
            <a:r>
              <a:rPr lang="en-US" altLang="en-US" sz="1400" dirty="0">
                <a:solidFill>
                  <a:srgbClr val="A9B7C6"/>
                </a:solidFill>
                <a:latin typeface="Arial Unicode MS" panose="020B0604020202020204" pitchFamily="34" charset="-128"/>
                <a:ea typeface="Menlo"/>
                <a:cs typeface="Courier New" panose="02070309020205020404" pitchFamily="49" charset="0"/>
              </a:rPr>
              <a:t>{</a:t>
            </a:r>
            <a:br>
              <a:rPr lang="en-US" altLang="en-US" sz="1400" dirty="0">
                <a:solidFill>
                  <a:srgbClr val="A9B7C6"/>
                </a:solidFill>
                <a:latin typeface="Arial Unicode MS" panose="020B0604020202020204" pitchFamily="34" charset="-128"/>
                <a:ea typeface="Menlo"/>
                <a:cs typeface="Courier New" panose="02070309020205020404" pitchFamily="49" charset="0"/>
              </a:rPr>
            </a:br>
            <a:r>
              <a:rPr lang="en-US" altLang="en-US" sz="1400" dirty="0">
                <a:solidFill>
                  <a:srgbClr val="A9B7C6"/>
                </a:solidFill>
                <a:latin typeface="Arial Unicode MS" panose="020B0604020202020204" pitchFamily="34" charset="-128"/>
                <a:ea typeface="Menlo"/>
                <a:cs typeface="Courier New" panose="02070309020205020404" pitchFamily="49" charset="0"/>
              </a:rPr>
              <a:t>    </a:t>
            </a:r>
            <a:r>
              <a:rPr lang="en-US" altLang="en-US" sz="1400" dirty="0">
                <a:solidFill>
                  <a:srgbClr val="BBB529"/>
                </a:solidFill>
                <a:latin typeface="Arial Unicode MS" panose="020B0604020202020204" pitchFamily="34" charset="-128"/>
                <a:ea typeface="Menlo"/>
                <a:cs typeface="Courier New" panose="02070309020205020404" pitchFamily="49" charset="0"/>
              </a:rPr>
              <a:t>@Rule</a:t>
            </a:r>
            <a:br>
              <a:rPr lang="en-US" altLang="en-US" sz="1400" dirty="0">
                <a:solidFill>
                  <a:srgbClr val="BBB529"/>
                </a:solidFill>
                <a:latin typeface="Arial Unicode MS" panose="020B0604020202020204" pitchFamily="34" charset="-128"/>
                <a:ea typeface="Menlo"/>
                <a:cs typeface="Courier New" panose="02070309020205020404" pitchFamily="49" charset="0"/>
              </a:rPr>
            </a:br>
            <a:r>
              <a:rPr lang="en-US" altLang="en-US" sz="1400" dirty="0">
                <a:solidFill>
                  <a:srgbClr val="BBB529"/>
                </a:solidFill>
                <a:latin typeface="Arial Unicode MS" panose="020B0604020202020204" pitchFamily="34" charset="-128"/>
                <a:ea typeface="Menlo"/>
                <a:cs typeface="Courier New" panose="02070309020205020404" pitchFamily="49" charset="0"/>
              </a:rPr>
              <a:t>    </a:t>
            </a:r>
            <a:r>
              <a:rPr lang="en-US" altLang="en-US" sz="1400" dirty="0">
                <a:solidFill>
                  <a:srgbClr val="CC7832"/>
                </a:solidFill>
                <a:latin typeface="Arial Unicode MS" panose="020B0604020202020204" pitchFamily="34" charset="-128"/>
                <a:ea typeface="Menlo"/>
                <a:cs typeface="Courier New" panose="02070309020205020404" pitchFamily="49" charset="0"/>
              </a:rPr>
              <a:t>public </a:t>
            </a:r>
            <a:r>
              <a:rPr lang="en-US" altLang="en-US" sz="1400" dirty="0" err="1">
                <a:latin typeface="Arial Unicode MS" panose="020B0604020202020204" pitchFamily="34" charset="-128"/>
                <a:ea typeface="Menlo"/>
                <a:cs typeface="Courier New" panose="02070309020205020404" pitchFamily="49" charset="0"/>
              </a:rPr>
              <a:t>WireMockRule</a:t>
            </a:r>
            <a:r>
              <a:rPr lang="en-US" altLang="en-US" sz="1400" dirty="0">
                <a:latin typeface="Arial Unicode MS" panose="020B0604020202020204" pitchFamily="34" charset="-128"/>
                <a:ea typeface="Menlo"/>
                <a:cs typeface="Courier New" panose="02070309020205020404" pitchFamily="49" charset="0"/>
              </a:rPr>
              <a:t> </a:t>
            </a:r>
            <a:r>
              <a:rPr lang="en-US" altLang="en-US" sz="1400" dirty="0" err="1">
                <a:solidFill>
                  <a:srgbClr val="9876AA"/>
                </a:solidFill>
                <a:latin typeface="Arial Unicode MS" panose="020B0604020202020204" pitchFamily="34" charset="-128"/>
                <a:ea typeface="Menlo"/>
                <a:cs typeface="Courier New" panose="02070309020205020404" pitchFamily="49" charset="0"/>
              </a:rPr>
              <a:t>wireMockRule</a:t>
            </a:r>
            <a:r>
              <a:rPr lang="en-US" altLang="en-US" sz="1400" dirty="0">
                <a:solidFill>
                  <a:srgbClr val="9876AA"/>
                </a:solidFill>
                <a:latin typeface="Arial Unicode MS" panose="020B0604020202020204" pitchFamily="34" charset="-128"/>
                <a:ea typeface="Menlo"/>
                <a:cs typeface="Courier New" panose="02070309020205020404" pitchFamily="49" charset="0"/>
              </a:rPr>
              <a:t> </a:t>
            </a:r>
            <a:r>
              <a:rPr lang="en-US" altLang="en-US" sz="1400" dirty="0">
                <a:solidFill>
                  <a:srgbClr val="A9B7C6"/>
                </a:solidFill>
                <a:latin typeface="Arial Unicode MS" panose="020B0604020202020204" pitchFamily="34" charset="-128"/>
                <a:ea typeface="Menlo"/>
                <a:cs typeface="Courier New" panose="02070309020205020404" pitchFamily="49" charset="0"/>
              </a:rPr>
              <a:t>= </a:t>
            </a:r>
            <a:r>
              <a:rPr lang="en-US" altLang="en-US" sz="1400" dirty="0">
                <a:solidFill>
                  <a:srgbClr val="CC7832"/>
                </a:solidFill>
                <a:latin typeface="Arial Unicode MS" panose="020B0604020202020204" pitchFamily="34" charset="-128"/>
                <a:ea typeface="Menlo"/>
                <a:cs typeface="Courier New" panose="02070309020205020404" pitchFamily="49" charset="0"/>
              </a:rPr>
              <a:t>new </a:t>
            </a:r>
            <a:r>
              <a:rPr lang="en-US" altLang="en-US" sz="1400" dirty="0" err="1">
                <a:latin typeface="Arial Unicode MS" panose="020B0604020202020204" pitchFamily="34" charset="-128"/>
                <a:ea typeface="Menlo"/>
                <a:cs typeface="Courier New" panose="02070309020205020404" pitchFamily="49" charset="0"/>
              </a:rPr>
              <a:t>WireMockRule</a:t>
            </a:r>
            <a:r>
              <a:rPr lang="en-US" altLang="en-US" sz="1400" dirty="0">
                <a:latin typeface="Arial Unicode MS" panose="020B0604020202020204" pitchFamily="34" charset="-128"/>
                <a:ea typeface="Menlo"/>
                <a:cs typeface="Courier New" panose="02070309020205020404" pitchFamily="49" charset="0"/>
              </a:rPr>
              <a:t>();</a:t>
            </a:r>
            <a:r>
              <a:rPr lang="en-US" altLang="en-US" sz="1400" dirty="0">
                <a:solidFill>
                  <a:srgbClr val="CC7832"/>
                </a:solidFill>
                <a:latin typeface="Arial Unicode MS" panose="020B0604020202020204" pitchFamily="34" charset="-128"/>
                <a:ea typeface="Menlo"/>
                <a:cs typeface="Courier New" panose="02070309020205020404" pitchFamily="49" charset="0"/>
              </a:rPr>
              <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dirty="0">
                <a:solidFill>
                  <a:srgbClr val="BBB529"/>
                </a:solidFill>
                <a:latin typeface="Arial Unicode MS" panose="020B0604020202020204" pitchFamily="34" charset="-128"/>
                <a:ea typeface="Menlo"/>
                <a:cs typeface="Courier New" panose="02070309020205020404" pitchFamily="49" charset="0"/>
              </a:rPr>
              <a:t>@Test</a:t>
            </a:r>
            <a:br>
              <a:rPr lang="en-US" altLang="en-US" sz="1400" dirty="0">
                <a:solidFill>
                  <a:srgbClr val="BBB529"/>
                </a:solidFill>
                <a:latin typeface="Arial Unicode MS" panose="020B0604020202020204" pitchFamily="34" charset="-128"/>
                <a:ea typeface="Menlo"/>
                <a:cs typeface="Courier New" panose="02070309020205020404" pitchFamily="49" charset="0"/>
              </a:rPr>
            </a:br>
            <a:r>
              <a:rPr lang="en-US" altLang="en-US" sz="1400" dirty="0">
                <a:solidFill>
                  <a:srgbClr val="BBB529"/>
                </a:solidFill>
                <a:latin typeface="Arial Unicode MS" panose="020B0604020202020204" pitchFamily="34" charset="-128"/>
                <a:ea typeface="Menlo"/>
                <a:cs typeface="Courier New" panose="02070309020205020404" pitchFamily="49" charset="0"/>
              </a:rPr>
              <a:t>    </a:t>
            </a:r>
            <a:r>
              <a:rPr lang="en-US" altLang="en-US" sz="1400" dirty="0">
                <a:solidFill>
                  <a:srgbClr val="CC7832"/>
                </a:solidFill>
                <a:latin typeface="Arial Unicode MS" panose="020B0604020202020204" pitchFamily="34" charset="-128"/>
                <a:ea typeface="Menlo"/>
                <a:cs typeface="Courier New" panose="02070309020205020404" pitchFamily="49" charset="0"/>
              </a:rPr>
              <a:t>public void </a:t>
            </a:r>
            <a:r>
              <a:rPr lang="en-US" altLang="en-US" sz="1400" dirty="0" err="1">
                <a:solidFill>
                  <a:srgbClr val="FFC66D"/>
                </a:solidFill>
                <a:latin typeface="Arial Unicode MS" panose="020B0604020202020204" pitchFamily="34" charset="-128"/>
                <a:ea typeface="Menlo"/>
                <a:cs typeface="Courier New" panose="02070309020205020404" pitchFamily="49" charset="0"/>
              </a:rPr>
              <a:t>exampleTest</a:t>
            </a:r>
            <a:r>
              <a:rPr lang="en-US" altLang="en-US" sz="1400" dirty="0">
                <a:solidFill>
                  <a:srgbClr val="A9B7C6"/>
                </a:solidFill>
                <a:latin typeface="Arial Unicode MS" panose="020B0604020202020204" pitchFamily="34" charset="-128"/>
                <a:ea typeface="Menlo"/>
                <a:cs typeface="Courier New" panose="02070309020205020404" pitchFamily="49" charset="0"/>
              </a:rPr>
              <a:t>() {</a:t>
            </a:r>
            <a:br>
              <a:rPr lang="en-US" altLang="en-US" sz="1400" dirty="0">
                <a:solidFill>
                  <a:srgbClr val="A9B7C6"/>
                </a:solidFill>
                <a:latin typeface="Arial Unicode MS" panose="020B0604020202020204" pitchFamily="34" charset="-128"/>
                <a:ea typeface="Menlo"/>
                <a:cs typeface="Courier New" panose="02070309020205020404" pitchFamily="49" charset="0"/>
              </a:rPr>
            </a:br>
            <a:r>
              <a:rPr lang="en-US" altLang="en-US" sz="1400" dirty="0">
                <a:solidFill>
                  <a:srgbClr val="A9B7C6"/>
                </a:solidFill>
                <a:latin typeface="Arial Unicode MS" panose="020B0604020202020204" pitchFamily="34" charset="-128"/>
                <a:ea typeface="Menlo"/>
                <a:cs typeface="Courier New" panose="02070309020205020404" pitchFamily="49" charset="0"/>
              </a:rPr>
              <a:t>        </a:t>
            </a:r>
            <a:r>
              <a:rPr lang="en-US" altLang="en-US" sz="1400" dirty="0" err="1">
                <a:solidFill>
                  <a:srgbClr val="9876AA"/>
                </a:solidFill>
                <a:latin typeface="Arial Unicode MS" panose="020B0604020202020204" pitchFamily="34" charset="-128"/>
                <a:ea typeface="Menlo"/>
                <a:cs typeface="Courier New" panose="02070309020205020404" pitchFamily="49" charset="0"/>
              </a:rPr>
              <a:t>wireMockRule</a:t>
            </a:r>
            <a:r>
              <a:rPr lang="en-US" altLang="en-US" sz="1400" dirty="0" err="1">
                <a:latin typeface="Arial Unicode MS" panose="020B0604020202020204" pitchFamily="34" charset="-128"/>
                <a:ea typeface="Menlo"/>
                <a:cs typeface="Courier New" panose="02070309020205020404" pitchFamily="49" charset="0"/>
              </a:rPr>
              <a:t>.stubFor</a:t>
            </a:r>
            <a:r>
              <a:rPr lang="en-US" altLang="en-US" sz="1400" dirty="0">
                <a:latin typeface="Arial Unicode MS" panose="020B0604020202020204" pitchFamily="34" charset="-128"/>
                <a:ea typeface="Menlo"/>
                <a:cs typeface="Courier New" panose="02070309020205020404" pitchFamily="49" charset="0"/>
              </a:rPr>
              <a:t>(</a:t>
            </a:r>
            <a:r>
              <a:rPr lang="en-US" altLang="en-US" sz="1400" i="1" dirty="0">
                <a:latin typeface="Arial Unicode MS" panose="020B0604020202020204" pitchFamily="34" charset="-128"/>
                <a:ea typeface="Menlo"/>
                <a:cs typeface="Courier New" panose="02070309020205020404" pitchFamily="49" charset="0"/>
              </a:rPr>
              <a:t>get</a:t>
            </a:r>
            <a:r>
              <a:rPr lang="en-US" altLang="en-US" sz="1400" dirty="0">
                <a:latin typeface="Arial Unicode MS" panose="020B0604020202020204" pitchFamily="34" charset="-128"/>
                <a:ea typeface="Menlo"/>
                <a:cs typeface="Courier New" panose="02070309020205020404" pitchFamily="49" charset="0"/>
              </a:rPr>
              <a:t>(</a:t>
            </a:r>
            <a:r>
              <a:rPr lang="en-US" altLang="en-US" sz="1400" i="1" dirty="0" err="1">
                <a:latin typeface="Arial Unicode MS" panose="020B0604020202020204" pitchFamily="34" charset="-128"/>
                <a:ea typeface="Menlo"/>
                <a:cs typeface="Courier New" panose="02070309020205020404" pitchFamily="49" charset="0"/>
              </a:rPr>
              <a:t>urlEqualTo</a:t>
            </a:r>
            <a:r>
              <a:rPr lang="en-US" altLang="en-US" sz="1400" dirty="0">
                <a:solidFill>
                  <a:srgbClr val="A9B7C6"/>
                </a:solidFill>
                <a:latin typeface="Arial Unicode MS" panose="020B0604020202020204" pitchFamily="34" charset="-128"/>
                <a:ea typeface="Menlo"/>
                <a:cs typeface="Courier New" panose="02070309020205020404" pitchFamily="49" charset="0"/>
              </a:rPr>
              <a:t>(</a:t>
            </a:r>
            <a:r>
              <a:rPr lang="en-US" altLang="en-US" sz="1400" dirty="0">
                <a:solidFill>
                  <a:srgbClr val="6A8759"/>
                </a:solidFill>
                <a:latin typeface="Arial Unicode MS" panose="020B0604020202020204" pitchFamily="34" charset="-128"/>
                <a:ea typeface="Menlo"/>
                <a:cs typeface="Courier New" panose="02070309020205020404" pitchFamily="49" charset="0"/>
              </a:rPr>
              <a:t>"/ds/test"</a:t>
            </a:r>
            <a:r>
              <a:rPr lang="en-US" altLang="en-US" sz="1400" dirty="0">
                <a:solidFill>
                  <a:srgbClr val="A9B7C6"/>
                </a:solidFill>
                <a:latin typeface="Arial Unicode MS" panose="020B0604020202020204" pitchFamily="34" charset="-128"/>
                <a:ea typeface="Menlo"/>
                <a:cs typeface="Courier New" panose="02070309020205020404" pitchFamily="49" charset="0"/>
              </a:rPr>
              <a:t>))</a:t>
            </a:r>
            <a:br>
              <a:rPr lang="en-US" altLang="en-US" sz="1400" dirty="0">
                <a:solidFill>
                  <a:srgbClr val="A9B7C6"/>
                </a:solidFill>
                <a:latin typeface="Arial Unicode MS" panose="020B0604020202020204" pitchFamily="34" charset="-128"/>
                <a:ea typeface="Menlo"/>
                <a:cs typeface="Courier New" panose="02070309020205020404" pitchFamily="49" charset="0"/>
              </a:rPr>
            </a:br>
            <a:r>
              <a:rPr lang="en-US" altLang="en-US" sz="1400" dirty="0">
                <a:solidFill>
                  <a:srgbClr val="A9B7C6"/>
                </a:solidFill>
                <a:latin typeface="Arial Unicode MS" panose="020B0604020202020204" pitchFamily="34" charset="-128"/>
                <a:ea typeface="Menlo"/>
                <a:cs typeface="Courier New" panose="02070309020205020404" pitchFamily="49" charset="0"/>
              </a:rPr>
              <a:t>                </a:t>
            </a:r>
            <a:r>
              <a:rPr lang="en-US" altLang="en-US" sz="1400" dirty="0">
                <a:latin typeface="Arial Unicode MS" panose="020B0604020202020204" pitchFamily="34" charset="-128"/>
                <a:ea typeface="Menlo"/>
                <a:cs typeface="Courier New" panose="02070309020205020404" pitchFamily="49" charset="0"/>
              </a:rPr>
              <a:t>.</a:t>
            </a:r>
            <a:r>
              <a:rPr lang="en-US" altLang="en-US" sz="1400" dirty="0" err="1">
                <a:latin typeface="Arial Unicode MS" panose="020B0604020202020204" pitchFamily="34" charset="-128"/>
                <a:ea typeface="Menlo"/>
                <a:cs typeface="Courier New" panose="02070309020205020404" pitchFamily="49" charset="0"/>
              </a:rPr>
              <a:t>willReturn</a:t>
            </a:r>
            <a:r>
              <a:rPr lang="en-US" altLang="en-US" sz="1400" dirty="0">
                <a:latin typeface="Arial Unicode MS" panose="020B0604020202020204" pitchFamily="34" charset="-128"/>
                <a:ea typeface="Menlo"/>
                <a:cs typeface="Courier New" panose="02070309020205020404" pitchFamily="49" charset="0"/>
              </a:rPr>
              <a:t>(</a:t>
            </a:r>
            <a:r>
              <a:rPr lang="en-US" altLang="en-US" sz="1400" i="1" dirty="0" err="1">
                <a:latin typeface="Arial Unicode MS" panose="020B0604020202020204" pitchFamily="34" charset="-128"/>
                <a:ea typeface="Menlo"/>
                <a:cs typeface="Courier New" panose="02070309020205020404" pitchFamily="49" charset="0"/>
              </a:rPr>
              <a:t>aResponse</a:t>
            </a:r>
            <a:r>
              <a:rPr lang="en-US" altLang="en-US" sz="1400" dirty="0">
                <a:latin typeface="Arial Unicode MS" panose="020B0604020202020204" pitchFamily="34" charset="-128"/>
                <a:ea typeface="Menlo"/>
                <a:cs typeface="Courier New" panose="02070309020205020404" pitchFamily="49" charset="0"/>
              </a:rPr>
              <a:t>()</a:t>
            </a:r>
            <a:br>
              <a:rPr lang="en-US" altLang="en-US" sz="1400" dirty="0">
                <a:latin typeface="Arial Unicode MS" panose="020B0604020202020204" pitchFamily="34" charset="-128"/>
                <a:ea typeface="Menlo"/>
                <a:cs typeface="Courier New" panose="02070309020205020404" pitchFamily="49" charset="0"/>
              </a:rPr>
            </a:br>
            <a:r>
              <a:rPr lang="en-US" altLang="en-US" sz="1400" dirty="0">
                <a:latin typeface="Arial Unicode MS" panose="020B0604020202020204" pitchFamily="34" charset="-128"/>
                <a:ea typeface="Menlo"/>
                <a:cs typeface="Courier New" panose="02070309020205020404" pitchFamily="49" charset="0"/>
              </a:rPr>
              <a:t>                        .</a:t>
            </a:r>
            <a:r>
              <a:rPr lang="en-US" altLang="en-US" sz="1400" dirty="0" err="1">
                <a:latin typeface="Arial Unicode MS" panose="020B0604020202020204" pitchFamily="34" charset="-128"/>
                <a:ea typeface="Menlo"/>
                <a:cs typeface="Courier New" panose="02070309020205020404" pitchFamily="49" charset="0"/>
              </a:rPr>
              <a:t>withStatus</a:t>
            </a:r>
            <a:r>
              <a:rPr lang="en-US" altLang="en-US" sz="1400" dirty="0">
                <a:latin typeface="Arial Unicode MS" panose="020B0604020202020204" pitchFamily="34" charset="-128"/>
                <a:ea typeface="Menlo"/>
                <a:cs typeface="Courier New" panose="02070309020205020404" pitchFamily="49" charset="0"/>
              </a:rPr>
              <a:t>(200)</a:t>
            </a:r>
            <a:br>
              <a:rPr lang="en-US" altLang="en-US" sz="1400" dirty="0">
                <a:latin typeface="Arial Unicode MS" panose="020B0604020202020204" pitchFamily="34" charset="-128"/>
                <a:ea typeface="Menlo"/>
                <a:cs typeface="Courier New" panose="02070309020205020404" pitchFamily="49" charset="0"/>
              </a:rPr>
            </a:br>
            <a:r>
              <a:rPr lang="en-US" altLang="en-US" sz="1400" dirty="0">
                <a:latin typeface="Arial Unicode MS" panose="020B0604020202020204" pitchFamily="34" charset="-128"/>
                <a:ea typeface="Menlo"/>
                <a:cs typeface="Courier New" panose="02070309020205020404" pitchFamily="49" charset="0"/>
              </a:rPr>
              <a:t>                        .</a:t>
            </a:r>
            <a:r>
              <a:rPr lang="en-US" altLang="en-US" sz="1400" dirty="0" err="1">
                <a:latin typeface="Arial Unicode MS" panose="020B0604020202020204" pitchFamily="34" charset="-128"/>
                <a:ea typeface="Menlo"/>
                <a:cs typeface="Courier New" panose="02070309020205020404" pitchFamily="49" charset="0"/>
              </a:rPr>
              <a:t>withBody</a:t>
            </a:r>
            <a:r>
              <a:rPr lang="en-US" altLang="en-US" sz="1400" dirty="0">
                <a:solidFill>
                  <a:srgbClr val="A9B7C6"/>
                </a:solidFill>
                <a:latin typeface="Arial Unicode MS" panose="020B0604020202020204" pitchFamily="34" charset="-128"/>
                <a:ea typeface="Menlo"/>
                <a:cs typeface="Courier New" panose="02070309020205020404" pitchFamily="49" charset="0"/>
              </a:rPr>
              <a:t>(</a:t>
            </a:r>
            <a:r>
              <a:rPr lang="en-US" altLang="en-US" sz="1400" dirty="0">
                <a:solidFill>
                  <a:srgbClr val="6A8759"/>
                </a:solidFill>
                <a:latin typeface="Arial Unicode MS" panose="020B0604020202020204" pitchFamily="34" charset="-128"/>
                <a:ea typeface="Menlo"/>
                <a:cs typeface="Courier New" panose="02070309020205020404" pitchFamily="49" charset="0"/>
              </a:rPr>
              <a:t>"{</a:t>
            </a:r>
            <a:r>
              <a:rPr lang="en-US" altLang="en-US" sz="1400" dirty="0">
                <a:solidFill>
                  <a:srgbClr val="CC7832"/>
                </a:solidFill>
                <a:latin typeface="Arial Unicode MS" panose="020B0604020202020204" pitchFamily="34" charset="-128"/>
                <a:ea typeface="Menlo"/>
                <a:cs typeface="Courier New" panose="02070309020205020404" pitchFamily="49" charset="0"/>
              </a:rPr>
              <a:t>\"</a:t>
            </a:r>
            <a:r>
              <a:rPr lang="en-US" altLang="en-US" sz="1400" dirty="0">
                <a:solidFill>
                  <a:srgbClr val="6A8759"/>
                </a:solidFill>
                <a:latin typeface="Arial Unicode MS" panose="020B0604020202020204" pitchFamily="34" charset="-128"/>
                <a:ea typeface="Menlo"/>
                <a:cs typeface="Courier New" panose="02070309020205020404" pitchFamily="49" charset="0"/>
              </a:rPr>
              <a:t>message</a:t>
            </a:r>
            <a:r>
              <a:rPr lang="en-US" altLang="en-US" sz="1400" dirty="0">
                <a:solidFill>
                  <a:srgbClr val="CC7832"/>
                </a:solidFill>
                <a:latin typeface="Arial Unicode MS" panose="020B0604020202020204" pitchFamily="34" charset="-128"/>
                <a:ea typeface="Menlo"/>
                <a:cs typeface="Courier New" panose="02070309020205020404" pitchFamily="49" charset="0"/>
              </a:rPr>
              <a:t>\"</a:t>
            </a:r>
            <a:r>
              <a:rPr lang="en-US" altLang="en-US" sz="1400" dirty="0">
                <a:solidFill>
                  <a:srgbClr val="6A8759"/>
                </a:solidFill>
                <a:latin typeface="Arial Unicode MS" panose="020B0604020202020204" pitchFamily="34" charset="-128"/>
                <a:ea typeface="Menlo"/>
                <a:cs typeface="Courier New" panose="02070309020205020404" pitchFamily="49" charset="0"/>
              </a:rPr>
              <a:t>:</a:t>
            </a:r>
            <a:r>
              <a:rPr lang="en-US" altLang="en-US" sz="1400" dirty="0">
                <a:solidFill>
                  <a:srgbClr val="CC7832"/>
                </a:solidFill>
                <a:latin typeface="Arial Unicode MS" panose="020B0604020202020204" pitchFamily="34" charset="-128"/>
                <a:ea typeface="Menlo"/>
                <a:cs typeface="Courier New" panose="02070309020205020404" pitchFamily="49" charset="0"/>
              </a:rPr>
              <a:t>\"</a:t>
            </a:r>
            <a:r>
              <a:rPr lang="en-US" altLang="en-US" sz="1400" dirty="0">
                <a:solidFill>
                  <a:srgbClr val="6A8759"/>
                </a:solidFill>
                <a:latin typeface="Arial Unicode MS" panose="020B0604020202020204" pitchFamily="34" charset="-128"/>
                <a:ea typeface="Menlo"/>
                <a:cs typeface="Courier New" panose="02070309020205020404" pitchFamily="49" charset="0"/>
              </a:rPr>
              <a:t>ds resiliency test</a:t>
            </a:r>
            <a:r>
              <a:rPr lang="en-US" altLang="en-US" sz="1400" dirty="0">
                <a:solidFill>
                  <a:srgbClr val="CC7832"/>
                </a:solidFill>
                <a:latin typeface="Arial Unicode MS" panose="020B0604020202020204" pitchFamily="34" charset="-128"/>
                <a:ea typeface="Menlo"/>
                <a:cs typeface="Courier New" panose="02070309020205020404" pitchFamily="49" charset="0"/>
              </a:rPr>
              <a:t>\"</a:t>
            </a:r>
            <a:r>
              <a:rPr lang="en-US" altLang="en-US" sz="1400" dirty="0">
                <a:solidFill>
                  <a:srgbClr val="6A8759"/>
                </a:solidFill>
                <a:latin typeface="Arial Unicode MS" panose="020B0604020202020204" pitchFamily="34" charset="-128"/>
                <a:ea typeface="Menlo"/>
                <a:cs typeface="Courier New" panose="02070309020205020404" pitchFamily="49" charset="0"/>
              </a:rPr>
              <a:t>}"</a:t>
            </a:r>
            <a:r>
              <a:rPr lang="en-US" altLang="en-US" sz="1400" dirty="0">
                <a:solidFill>
                  <a:srgbClr val="A9B7C6"/>
                </a:solidFill>
                <a:latin typeface="Arial Unicode MS" panose="020B0604020202020204" pitchFamily="34" charset="-128"/>
                <a:ea typeface="Menlo"/>
                <a:cs typeface="Courier New" panose="02070309020205020404" pitchFamily="49" charset="0"/>
              </a:rPr>
              <a:t>)))</a:t>
            </a:r>
            <a:r>
              <a:rPr lang="en-US" altLang="en-US" sz="1400" dirty="0">
                <a:solidFill>
                  <a:srgbClr val="CC7832"/>
                </a:solidFill>
                <a:latin typeface="Arial Unicode MS" panose="020B0604020202020204" pitchFamily="34" charset="-128"/>
                <a:ea typeface="Menlo"/>
                <a:cs typeface="Courier New" panose="02070309020205020404" pitchFamily="49" charset="0"/>
              </a:rPr>
              <a:t>;</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dirty="0">
                <a:latin typeface="Arial Unicode MS" panose="020B0604020202020204" pitchFamily="34" charset="-128"/>
                <a:ea typeface="Menlo"/>
                <a:cs typeface="Courier New" panose="02070309020205020404" pitchFamily="49" charset="0"/>
              </a:rPr>
              <a:t>String </a:t>
            </a:r>
            <a:r>
              <a:rPr lang="en-US" altLang="en-US" sz="1400" dirty="0" err="1">
                <a:latin typeface="Arial Unicode MS" panose="020B0604020202020204" pitchFamily="34" charset="-128"/>
                <a:ea typeface="Menlo"/>
                <a:cs typeface="Courier New" panose="02070309020205020404" pitchFamily="49" charset="0"/>
              </a:rPr>
              <a:t>url</a:t>
            </a:r>
            <a:r>
              <a:rPr lang="en-US" altLang="en-US" sz="1400" dirty="0">
                <a:latin typeface="Arial Unicode MS" panose="020B0604020202020204" pitchFamily="34" charset="-128"/>
                <a:ea typeface="Menlo"/>
                <a:cs typeface="Courier New" panose="02070309020205020404" pitchFamily="49" charset="0"/>
              </a:rPr>
              <a:t> = </a:t>
            </a:r>
            <a:r>
              <a:rPr lang="en-US" altLang="en-US" sz="1400" dirty="0">
                <a:solidFill>
                  <a:srgbClr val="6A8759"/>
                </a:solidFill>
                <a:latin typeface="Arial Unicode MS" panose="020B0604020202020204" pitchFamily="34" charset="-128"/>
                <a:ea typeface="Menlo"/>
                <a:cs typeface="Courier New" panose="02070309020205020404" pitchFamily="49" charset="0"/>
              </a:rPr>
              <a:t>"</a:t>
            </a:r>
            <a:r>
              <a:rPr lang="en-US" altLang="en-US" sz="1400" dirty="0">
                <a:solidFill>
                  <a:srgbClr val="6A8759"/>
                </a:solidFill>
                <a:latin typeface="Arial Unicode MS" panose="020B0604020202020204" pitchFamily="34" charset="-128"/>
                <a:ea typeface="Menlo"/>
                <a:cs typeface="Courier New" panose="02070309020205020404" pitchFamily="49" charset="0"/>
                <a:hlinkClick r:id="rId3"/>
              </a:rPr>
              <a:t>http://localhost:8080/ds/test</a:t>
            </a:r>
            <a:r>
              <a:rPr lang="en-US" altLang="en-US" sz="1400" dirty="0">
                <a:solidFill>
                  <a:srgbClr val="6A8759"/>
                </a:solidFill>
                <a:latin typeface="Arial Unicode MS" panose="020B0604020202020204" pitchFamily="34" charset="-128"/>
                <a:ea typeface="Menlo"/>
                <a:cs typeface="Courier New" panose="02070309020205020404" pitchFamily="49" charset="0"/>
              </a:rPr>
              <a:t>"</a:t>
            </a:r>
            <a:r>
              <a:rPr lang="en-US" altLang="en-US" sz="1400" dirty="0">
                <a:solidFill>
                  <a:srgbClr val="CC7832"/>
                </a:solidFill>
                <a:latin typeface="Arial Unicode MS" panose="020B0604020202020204" pitchFamily="34" charset="-128"/>
                <a:ea typeface="Menlo"/>
                <a:cs typeface="Courier New" panose="02070309020205020404" pitchFamily="49" charset="0"/>
              </a:rPr>
              <a:t>;</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dirty="0">
                <a:latin typeface="Arial Unicode MS" panose="020B0604020202020204" pitchFamily="34" charset="-128"/>
                <a:ea typeface="Menlo"/>
                <a:cs typeface="Courier New" panose="02070309020205020404" pitchFamily="49" charset="0"/>
              </a:rPr>
              <a:t>String body = </a:t>
            </a:r>
            <a:r>
              <a:rPr lang="en-US" altLang="en-US" sz="1400" dirty="0">
                <a:solidFill>
                  <a:srgbClr val="6A8759"/>
                </a:solidFill>
                <a:latin typeface="Arial Unicode MS" panose="020B0604020202020204" pitchFamily="34" charset="-128"/>
                <a:ea typeface="Menlo"/>
                <a:cs typeface="Courier New" panose="02070309020205020404" pitchFamily="49" charset="0"/>
              </a:rPr>
              <a:t>"ds resiliency test"</a:t>
            </a:r>
            <a:r>
              <a:rPr lang="en-US" altLang="en-US" sz="1400" dirty="0">
                <a:solidFill>
                  <a:srgbClr val="CC7832"/>
                </a:solidFill>
                <a:latin typeface="Arial Unicode MS" panose="020B0604020202020204" pitchFamily="34" charset="-128"/>
                <a:ea typeface="Menlo"/>
                <a:cs typeface="Courier New" panose="02070309020205020404" pitchFamily="49" charset="0"/>
              </a:rPr>
              <a:t>;</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dirty="0">
                <a:latin typeface="Arial Unicode MS" panose="020B0604020202020204" pitchFamily="34" charset="-128"/>
                <a:ea typeface="Menlo"/>
                <a:cs typeface="Courier New" panose="02070309020205020404" pitchFamily="49" charset="0"/>
              </a:rPr>
              <a:t>Response </a:t>
            </a:r>
            <a:r>
              <a:rPr lang="en-US" altLang="en-US" sz="1400" dirty="0" err="1">
                <a:latin typeface="Arial Unicode MS" panose="020B0604020202020204" pitchFamily="34" charset="-128"/>
                <a:ea typeface="Menlo"/>
                <a:cs typeface="Courier New" panose="02070309020205020404" pitchFamily="49" charset="0"/>
              </a:rPr>
              <a:t>response</a:t>
            </a:r>
            <a:r>
              <a:rPr lang="en-US" altLang="en-US" sz="1400" dirty="0">
                <a:latin typeface="Arial Unicode MS" panose="020B0604020202020204" pitchFamily="34" charset="-128"/>
                <a:ea typeface="Menlo"/>
                <a:cs typeface="Courier New" panose="02070309020205020404" pitchFamily="49" charset="0"/>
              </a:rPr>
              <a:t> = </a:t>
            </a:r>
            <a:r>
              <a:rPr lang="en-US" altLang="en-US" sz="1400" i="1" dirty="0">
                <a:latin typeface="Arial Unicode MS" panose="020B0604020202020204" pitchFamily="34" charset="-128"/>
                <a:ea typeface="Menlo"/>
                <a:cs typeface="Courier New" panose="02070309020205020404" pitchFamily="49" charset="0"/>
              </a:rPr>
              <a:t>given</a:t>
            </a:r>
            <a:r>
              <a:rPr lang="en-US" altLang="en-US" sz="1400" dirty="0">
                <a:latin typeface="Arial Unicode MS" panose="020B0604020202020204" pitchFamily="34" charset="-128"/>
                <a:ea typeface="Menlo"/>
                <a:cs typeface="Courier New" panose="02070309020205020404" pitchFamily="49" charset="0"/>
              </a:rPr>
              <a:t>().get(</a:t>
            </a:r>
            <a:r>
              <a:rPr lang="en-US" altLang="en-US" sz="1400" dirty="0" err="1">
                <a:latin typeface="Arial Unicode MS" panose="020B0604020202020204" pitchFamily="34" charset="-128"/>
                <a:ea typeface="Menlo"/>
                <a:cs typeface="Courier New" panose="02070309020205020404" pitchFamily="49" charset="0"/>
              </a:rPr>
              <a:t>url</a:t>
            </a:r>
            <a:r>
              <a:rPr lang="en-US" altLang="en-US" sz="1400" dirty="0" smtClean="0">
                <a:latin typeface="Arial Unicode MS" panose="020B0604020202020204" pitchFamily="34" charset="-128"/>
                <a:ea typeface="Menlo"/>
                <a:cs typeface="Courier New" panose="02070309020205020404" pitchFamily="49" charset="0"/>
              </a:rPr>
              <a:t>) </a:t>
            </a:r>
            <a:r>
              <a:rPr lang="en-US" altLang="en-US" sz="1400" dirty="0" smtClean="0">
                <a:solidFill>
                  <a:srgbClr val="CC7832"/>
                </a:solidFill>
                <a:latin typeface="Arial Unicode MS" panose="020B0604020202020204" pitchFamily="34" charset="-128"/>
                <a:ea typeface="Menlo"/>
                <a:cs typeface="Courier New" panose="02070309020205020404" pitchFamily="49" charset="0"/>
              </a:rPr>
              <a:t>;</a:t>
            </a:r>
            <a:r>
              <a:rPr lang="en-US" altLang="en-US" sz="1400" dirty="0">
                <a:solidFill>
                  <a:srgbClr val="CC7832"/>
                </a:solidFill>
                <a:latin typeface="Arial Unicode MS" panose="020B0604020202020204" pitchFamily="34" charset="-128"/>
                <a:ea typeface="Menlo"/>
                <a:cs typeface="Courier New" panose="02070309020205020404" pitchFamily="49" charset="0"/>
              </a:rPr>
              <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dirty="0" err="1">
                <a:latin typeface="Arial Unicode MS" panose="020B0604020202020204" pitchFamily="34" charset="-128"/>
                <a:ea typeface="Menlo"/>
                <a:cs typeface="Courier New" panose="02070309020205020404" pitchFamily="49" charset="0"/>
              </a:rPr>
              <a:t>response.then</a:t>
            </a:r>
            <a:r>
              <a:rPr lang="en-US" altLang="en-US" sz="1400" dirty="0">
                <a:latin typeface="Arial Unicode MS" panose="020B0604020202020204" pitchFamily="34" charset="-128"/>
                <a:ea typeface="Menlo"/>
                <a:cs typeface="Courier New" panose="02070309020205020404" pitchFamily="49" charset="0"/>
              </a:rPr>
              <a:t>().log().all</a:t>
            </a:r>
            <a:r>
              <a:rPr lang="en-US" altLang="en-US" sz="1400" dirty="0" smtClean="0">
                <a:latin typeface="Arial Unicode MS" panose="020B0604020202020204" pitchFamily="34" charset="-128"/>
                <a:ea typeface="Menlo"/>
                <a:cs typeface="Courier New" panose="02070309020205020404" pitchFamily="49" charset="0"/>
              </a:rPr>
              <a:t>() </a:t>
            </a:r>
            <a:r>
              <a:rPr lang="en-US" altLang="en-US" sz="1400" dirty="0" smtClean="0">
                <a:solidFill>
                  <a:srgbClr val="CC7832"/>
                </a:solidFill>
                <a:latin typeface="Arial Unicode MS" panose="020B0604020202020204" pitchFamily="34" charset="-128"/>
                <a:ea typeface="Menlo"/>
                <a:cs typeface="Courier New" panose="02070309020205020404" pitchFamily="49" charset="0"/>
              </a:rPr>
              <a:t>;</a:t>
            </a:r>
            <a:r>
              <a:rPr lang="en-US" altLang="en-US" sz="1400" dirty="0">
                <a:solidFill>
                  <a:srgbClr val="CC7832"/>
                </a:solidFill>
                <a:latin typeface="Arial Unicode MS" panose="020B0604020202020204" pitchFamily="34" charset="-128"/>
                <a:ea typeface="Menlo"/>
                <a:cs typeface="Courier New" panose="02070309020205020404" pitchFamily="49" charset="0"/>
              </a:rPr>
              <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i="1" dirty="0" err="1">
                <a:latin typeface="Arial Unicode MS" panose="020B0604020202020204" pitchFamily="34" charset="-128"/>
                <a:ea typeface="Menlo"/>
                <a:cs typeface="Courier New" panose="02070309020205020404" pitchFamily="49" charset="0"/>
              </a:rPr>
              <a:t>assertEquals</a:t>
            </a:r>
            <a:r>
              <a:rPr lang="en-US" altLang="en-US" sz="1400" dirty="0">
                <a:latin typeface="Arial Unicode MS" panose="020B0604020202020204" pitchFamily="34" charset="-128"/>
                <a:ea typeface="Menlo"/>
                <a:cs typeface="Courier New" panose="02070309020205020404" pitchFamily="49" charset="0"/>
              </a:rPr>
              <a:t>(</a:t>
            </a:r>
            <a:r>
              <a:rPr lang="en-US" altLang="en-US" sz="1400" dirty="0">
                <a:solidFill>
                  <a:srgbClr val="6897BB"/>
                </a:solidFill>
                <a:latin typeface="Arial Unicode MS" panose="020B0604020202020204" pitchFamily="34" charset="-128"/>
                <a:ea typeface="Menlo"/>
                <a:cs typeface="Courier New" panose="02070309020205020404" pitchFamily="49" charset="0"/>
              </a:rPr>
              <a:t>200</a:t>
            </a: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dirty="0" err="1">
                <a:latin typeface="Arial Unicode MS" panose="020B0604020202020204" pitchFamily="34" charset="-128"/>
                <a:ea typeface="Menlo"/>
                <a:cs typeface="Courier New" panose="02070309020205020404" pitchFamily="49" charset="0"/>
              </a:rPr>
              <a:t>response.getStatusCode</a:t>
            </a:r>
            <a:r>
              <a:rPr lang="en-US" altLang="en-US" sz="1400" dirty="0" smtClean="0">
                <a:latin typeface="Arial Unicode MS" panose="020B0604020202020204" pitchFamily="34" charset="-128"/>
                <a:ea typeface="Menlo"/>
                <a:cs typeface="Courier New" panose="02070309020205020404" pitchFamily="49" charset="0"/>
              </a:rPr>
              <a:t>()) </a:t>
            </a:r>
            <a:r>
              <a:rPr lang="en-US" altLang="en-US" sz="1400" dirty="0" smtClean="0">
                <a:solidFill>
                  <a:srgbClr val="CC7832"/>
                </a:solidFill>
                <a:latin typeface="Arial Unicode MS" panose="020B0604020202020204" pitchFamily="34" charset="-128"/>
                <a:ea typeface="Menlo"/>
                <a:cs typeface="Courier New" panose="02070309020205020404" pitchFamily="49" charset="0"/>
              </a:rPr>
              <a:t>;</a:t>
            </a:r>
            <a:r>
              <a:rPr lang="en-US" altLang="en-US" sz="1400" dirty="0">
                <a:solidFill>
                  <a:srgbClr val="CC7832"/>
                </a:solidFill>
                <a:latin typeface="Arial Unicode MS" panose="020B0604020202020204" pitchFamily="34" charset="-128"/>
                <a:ea typeface="Menlo"/>
                <a:cs typeface="Courier New" panose="02070309020205020404" pitchFamily="49" charset="0"/>
              </a:rPr>
              <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i="1" dirty="0" err="1">
                <a:latin typeface="Arial Unicode MS" panose="020B0604020202020204" pitchFamily="34" charset="-128"/>
                <a:ea typeface="Menlo"/>
                <a:cs typeface="Courier New" panose="02070309020205020404" pitchFamily="49" charset="0"/>
              </a:rPr>
              <a:t>assertEquals</a:t>
            </a:r>
            <a:r>
              <a:rPr lang="en-US" altLang="en-US" sz="1400" dirty="0">
                <a:latin typeface="Arial Unicode MS" panose="020B0604020202020204" pitchFamily="34" charset="-128"/>
                <a:ea typeface="Menlo"/>
                <a:cs typeface="Courier New" panose="02070309020205020404" pitchFamily="49" charset="0"/>
              </a:rPr>
              <a:t>(body</a:t>
            </a: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dirty="0" err="1">
                <a:latin typeface="Arial Unicode MS" panose="020B0604020202020204" pitchFamily="34" charset="-128"/>
                <a:ea typeface="Menlo"/>
                <a:cs typeface="Courier New" panose="02070309020205020404" pitchFamily="49" charset="0"/>
              </a:rPr>
              <a:t>response.jsonPath</a:t>
            </a:r>
            <a:r>
              <a:rPr lang="en-US" altLang="en-US" sz="1400" dirty="0">
                <a:latin typeface="Arial Unicode MS" panose="020B0604020202020204" pitchFamily="34" charset="-128"/>
                <a:ea typeface="Menlo"/>
                <a:cs typeface="Courier New" panose="02070309020205020404" pitchFamily="49" charset="0"/>
              </a:rPr>
              <a:t>().get</a:t>
            </a:r>
            <a:r>
              <a:rPr lang="en-US" altLang="en-US" sz="1400" dirty="0">
                <a:solidFill>
                  <a:srgbClr val="A9B7C6"/>
                </a:solidFill>
                <a:latin typeface="Arial Unicode MS" panose="020B0604020202020204" pitchFamily="34" charset="-128"/>
                <a:ea typeface="Menlo"/>
                <a:cs typeface="Courier New" panose="02070309020205020404" pitchFamily="49" charset="0"/>
              </a:rPr>
              <a:t>(</a:t>
            </a:r>
            <a:r>
              <a:rPr lang="en-US" altLang="en-US" sz="1400" dirty="0">
                <a:solidFill>
                  <a:srgbClr val="6A8759"/>
                </a:solidFill>
                <a:latin typeface="Arial Unicode MS" panose="020B0604020202020204" pitchFamily="34" charset="-128"/>
                <a:ea typeface="Menlo"/>
                <a:cs typeface="Courier New" panose="02070309020205020404" pitchFamily="49" charset="0"/>
              </a:rPr>
              <a:t>"message"</a:t>
            </a:r>
            <a:r>
              <a:rPr lang="en-US" altLang="en-US" sz="1400" dirty="0">
                <a:solidFill>
                  <a:srgbClr val="A9B7C6"/>
                </a:solidFill>
                <a:latin typeface="Arial Unicode MS" panose="020B0604020202020204" pitchFamily="34" charset="-128"/>
                <a:ea typeface="Menlo"/>
                <a:cs typeface="Courier New" panose="02070309020205020404" pitchFamily="49" charset="0"/>
              </a:rPr>
              <a:t>))</a:t>
            </a:r>
            <a:r>
              <a:rPr lang="en-US" altLang="en-US" sz="1400" dirty="0">
                <a:solidFill>
                  <a:srgbClr val="CC7832"/>
                </a:solidFill>
                <a:latin typeface="Arial Unicode MS" panose="020B0604020202020204" pitchFamily="34" charset="-128"/>
                <a:ea typeface="Menlo"/>
                <a:cs typeface="Courier New" panose="02070309020205020404" pitchFamily="49" charset="0"/>
              </a:rPr>
              <a:t>;</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r>
            <a:br>
              <a:rPr lang="en-US" altLang="en-US" sz="1400" dirty="0">
                <a:solidFill>
                  <a:srgbClr val="CC7832"/>
                </a:solidFill>
                <a:latin typeface="Arial Unicode MS" panose="020B0604020202020204" pitchFamily="34" charset="-128"/>
                <a:ea typeface="Menlo"/>
                <a:cs typeface="Courier New" panose="02070309020205020404" pitchFamily="49" charset="0"/>
              </a:rPr>
            </a:br>
            <a:r>
              <a:rPr lang="en-US" altLang="en-US" sz="1400" dirty="0">
                <a:solidFill>
                  <a:srgbClr val="CC7832"/>
                </a:solidFill>
                <a:latin typeface="Arial Unicode MS" panose="020B0604020202020204" pitchFamily="34" charset="-128"/>
                <a:ea typeface="Menlo"/>
                <a:cs typeface="Courier New" panose="02070309020205020404" pitchFamily="49" charset="0"/>
              </a:rPr>
              <a:t>    </a:t>
            </a:r>
            <a:r>
              <a:rPr lang="en-US" altLang="en-US" sz="1400" dirty="0">
                <a:solidFill>
                  <a:srgbClr val="A9B7C6"/>
                </a:solidFill>
                <a:latin typeface="Arial Unicode MS" panose="020B0604020202020204" pitchFamily="34" charset="-128"/>
                <a:ea typeface="Menlo"/>
                <a:cs typeface="Courier New" panose="02070309020205020404" pitchFamily="49" charset="0"/>
              </a:rPr>
              <a:t>}</a:t>
            </a:r>
            <a:br>
              <a:rPr lang="en-US" altLang="en-US" sz="1400" dirty="0">
                <a:solidFill>
                  <a:srgbClr val="A9B7C6"/>
                </a:solidFill>
                <a:latin typeface="Arial Unicode MS" panose="020B0604020202020204" pitchFamily="34" charset="-128"/>
                <a:ea typeface="Menlo"/>
                <a:cs typeface="Courier New" panose="02070309020205020404" pitchFamily="49" charset="0"/>
              </a:rPr>
            </a:br>
            <a:r>
              <a:rPr lang="en-US" altLang="en-US" sz="1400" dirty="0">
                <a:solidFill>
                  <a:srgbClr val="A9B7C6"/>
                </a:solidFill>
                <a:latin typeface="Arial Unicode MS" panose="020B0604020202020204" pitchFamily="34" charset="-128"/>
                <a:ea typeface="Menlo"/>
                <a:cs typeface="Courier New" panose="02070309020205020404" pitchFamily="49" charset="0"/>
              </a:rPr>
              <a:t>}</a:t>
            </a:r>
            <a:r>
              <a:rPr lang="en-US" altLang="en-US" sz="700" dirty="0"/>
              <a:t>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193841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java -jar wiremock-1.57-standalone.jar --port 8999 --container-threads 1000 </a:t>
            </a:r>
            <a:r>
              <a:rPr lang="en-US" dirty="0" smtClean="0"/>
              <a:t>--verbose</a:t>
            </a:r>
            <a:endParaRPr lang="en-US" dirty="0"/>
          </a:p>
        </p:txBody>
      </p:sp>
      <p:sp>
        <p:nvSpPr>
          <p:cNvPr id="3" name="Title 2"/>
          <p:cNvSpPr>
            <a:spLocks noGrp="1"/>
          </p:cNvSpPr>
          <p:nvPr>
            <p:ph type="title"/>
          </p:nvPr>
        </p:nvSpPr>
        <p:spPr/>
        <p:txBody>
          <a:bodyPr/>
          <a:lstStyle/>
          <a:p>
            <a:r>
              <a:rPr lang="en-US" dirty="0" err="1" smtClean="0"/>
              <a:t>WireMock</a:t>
            </a:r>
            <a:r>
              <a:rPr lang="en-US" dirty="0" smtClean="0"/>
              <a:t> for Mock Server</a:t>
            </a:r>
            <a:endParaRPr lang="en-US" dirty="0"/>
          </a:p>
        </p:txBody>
      </p:sp>
      <p:pic>
        <p:nvPicPr>
          <p:cNvPr id="6" name="Content Placeholder 5"/>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996950" y="2241975"/>
            <a:ext cx="5238480" cy="2396717"/>
          </a:xfrm>
          <a:prstGeom prst="rect">
            <a:avLst/>
          </a:prstGeom>
        </p:spPr>
      </p:pic>
    </p:spTree>
    <p:extLst>
      <p:ext uri="{BB962C8B-B14F-4D97-AF65-F5344CB8AC3E}">
        <p14:creationId xmlns:p14="http://schemas.microsoft.com/office/powerpoint/2010/main" val="260254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Example </a:t>
            </a:r>
            <a:r>
              <a:rPr lang="en-US" dirty="0" err="1" smtClean="0"/>
              <a:t>json</a:t>
            </a:r>
            <a:r>
              <a:rPr lang="en-US" dirty="0" smtClean="0"/>
              <a:t> for delay</a:t>
            </a:r>
          </a:p>
          <a:p>
            <a:pPr marL="0" lvl="0" indent="0">
              <a:buNone/>
            </a:pPr>
            <a:r>
              <a:rPr lang="en-US" altLang="en-US" sz="1800" dirty="0">
                <a:solidFill>
                  <a:srgbClr val="000000"/>
                </a:solidFill>
                <a:latin typeface="Arial Unicode MS" panose="020B0604020202020204" pitchFamily="34" charset="-128"/>
              </a:rPr>
              <a:t>{ "request" : </a:t>
            </a:r>
            <a:endParaRPr lang="en-US" altLang="en-US" sz="1800" dirty="0" smtClean="0">
              <a:solidFill>
                <a:srgbClr val="000000"/>
              </a:solidFill>
              <a:latin typeface="Arial Unicode MS" panose="020B0604020202020204" pitchFamily="34" charset="-128"/>
            </a:endParaRPr>
          </a:p>
          <a:p>
            <a:pPr marL="0" lvl="0" indent="0">
              <a:buNone/>
            </a:pPr>
            <a:r>
              <a:rPr lang="en-US" altLang="en-US" sz="1800" dirty="0">
                <a:solidFill>
                  <a:srgbClr val="000000"/>
                </a:solidFill>
                <a:latin typeface="Arial Unicode MS" panose="020B0604020202020204" pitchFamily="34" charset="-128"/>
              </a:rPr>
              <a:t> </a:t>
            </a:r>
            <a:r>
              <a:rPr lang="en-US" altLang="en-US" sz="1800" dirty="0" smtClean="0">
                <a:solidFill>
                  <a:srgbClr val="000000"/>
                </a:solidFill>
                <a:latin typeface="Arial Unicode MS" panose="020B0604020202020204" pitchFamily="34" charset="-128"/>
              </a:rPr>
              <a:t> { </a:t>
            </a:r>
            <a:r>
              <a:rPr lang="en-US" altLang="en-US" sz="1800" dirty="0">
                <a:solidFill>
                  <a:srgbClr val="000000"/>
                </a:solidFill>
                <a:latin typeface="Arial Unicode MS" panose="020B0604020202020204" pitchFamily="34" charset="-128"/>
              </a:rPr>
              <a:t>"</a:t>
            </a:r>
            <a:r>
              <a:rPr lang="en-US" altLang="en-US" sz="1800" dirty="0" err="1">
                <a:solidFill>
                  <a:srgbClr val="000000"/>
                </a:solidFill>
                <a:latin typeface="Arial Unicode MS" panose="020B0604020202020204" pitchFamily="34" charset="-128"/>
              </a:rPr>
              <a:t>urlPattern</a:t>
            </a:r>
            <a:r>
              <a:rPr lang="en-US" altLang="en-US" sz="1800" dirty="0">
                <a:solidFill>
                  <a:srgbClr val="000000"/>
                </a:solidFill>
                <a:latin typeface="Arial Unicode MS" panose="020B0604020202020204" pitchFamily="34" charset="-128"/>
              </a:rPr>
              <a:t>" : "/</a:t>
            </a:r>
            <a:r>
              <a:rPr lang="en-US" altLang="en-US" sz="1800" dirty="0" err="1">
                <a:solidFill>
                  <a:srgbClr val="000000"/>
                </a:solidFill>
                <a:latin typeface="Arial Unicode MS" panose="020B0604020202020204" pitchFamily="34" charset="-128"/>
              </a:rPr>
              <a:t>oss</a:t>
            </a:r>
            <a:r>
              <a:rPr lang="en-US" altLang="en-US" sz="1800" dirty="0">
                <a:solidFill>
                  <a:srgbClr val="000000"/>
                </a:solidFill>
                <a:latin typeface="Arial Unicode MS" panose="020B0604020202020204" pitchFamily="34" charset="-128"/>
              </a:rPr>
              <a:t>/.*", </a:t>
            </a:r>
            <a:endParaRPr lang="en-US" altLang="en-US" sz="1800" dirty="0" smtClean="0">
              <a:solidFill>
                <a:srgbClr val="000000"/>
              </a:solidFill>
              <a:latin typeface="Arial Unicode MS" panose="020B0604020202020204" pitchFamily="34" charset="-128"/>
            </a:endParaRPr>
          </a:p>
          <a:p>
            <a:pPr marL="0" lvl="0" indent="0">
              <a:buNone/>
            </a:pPr>
            <a:r>
              <a:rPr lang="en-US" altLang="en-US" sz="1800" dirty="0">
                <a:solidFill>
                  <a:srgbClr val="000000"/>
                </a:solidFill>
                <a:latin typeface="Arial Unicode MS" panose="020B0604020202020204" pitchFamily="34" charset="-128"/>
              </a:rPr>
              <a:t> </a:t>
            </a:r>
            <a:r>
              <a:rPr lang="en-US" altLang="en-US" sz="1800" dirty="0" smtClean="0">
                <a:solidFill>
                  <a:srgbClr val="000000"/>
                </a:solidFill>
                <a:latin typeface="Arial Unicode MS" panose="020B0604020202020204" pitchFamily="34" charset="-128"/>
              </a:rPr>
              <a:t>   "</a:t>
            </a:r>
            <a:r>
              <a:rPr lang="en-US" altLang="en-US" sz="1800" dirty="0">
                <a:solidFill>
                  <a:srgbClr val="000000"/>
                </a:solidFill>
                <a:latin typeface="Arial Unicode MS" panose="020B0604020202020204" pitchFamily="34" charset="-128"/>
              </a:rPr>
              <a:t>method" : "PUT" }, </a:t>
            </a:r>
            <a:endParaRPr lang="en-US" altLang="en-US" sz="1800" dirty="0" smtClean="0">
              <a:solidFill>
                <a:srgbClr val="000000"/>
              </a:solidFill>
              <a:latin typeface="Arial Unicode MS" panose="020B0604020202020204" pitchFamily="34" charset="-128"/>
            </a:endParaRPr>
          </a:p>
          <a:p>
            <a:pPr marL="0" lvl="0" indent="0">
              <a:buNone/>
            </a:pPr>
            <a:r>
              <a:rPr lang="en-US" altLang="en-US" sz="1800" dirty="0">
                <a:solidFill>
                  <a:srgbClr val="000000"/>
                </a:solidFill>
                <a:latin typeface="Arial Unicode MS" panose="020B0604020202020204" pitchFamily="34" charset="-128"/>
              </a:rPr>
              <a:t> </a:t>
            </a:r>
            <a:r>
              <a:rPr lang="en-US" altLang="en-US" sz="1800" dirty="0" smtClean="0">
                <a:solidFill>
                  <a:srgbClr val="000000"/>
                </a:solidFill>
                <a:latin typeface="Arial Unicode MS" panose="020B0604020202020204" pitchFamily="34" charset="-128"/>
              </a:rPr>
              <a:t> "</a:t>
            </a:r>
            <a:r>
              <a:rPr lang="en-US" altLang="en-US" sz="1800" dirty="0">
                <a:solidFill>
                  <a:srgbClr val="000000"/>
                </a:solidFill>
                <a:latin typeface="Arial Unicode MS" panose="020B0604020202020204" pitchFamily="34" charset="-128"/>
              </a:rPr>
              <a:t>response" : </a:t>
            </a:r>
            <a:endParaRPr lang="en-US" altLang="en-US" sz="1800" dirty="0" smtClean="0">
              <a:solidFill>
                <a:srgbClr val="000000"/>
              </a:solidFill>
              <a:latin typeface="Arial Unicode MS" panose="020B0604020202020204" pitchFamily="34" charset="-128"/>
            </a:endParaRPr>
          </a:p>
          <a:p>
            <a:pPr marL="0" lvl="0" indent="0">
              <a:buNone/>
            </a:pPr>
            <a:r>
              <a:rPr lang="en-US" altLang="en-US" sz="1800" dirty="0">
                <a:solidFill>
                  <a:srgbClr val="000000"/>
                </a:solidFill>
                <a:latin typeface="Arial Unicode MS" panose="020B0604020202020204" pitchFamily="34" charset="-128"/>
              </a:rPr>
              <a:t> </a:t>
            </a:r>
            <a:r>
              <a:rPr lang="en-US" altLang="en-US" sz="1800" dirty="0" smtClean="0">
                <a:solidFill>
                  <a:srgbClr val="000000"/>
                </a:solidFill>
                <a:latin typeface="Arial Unicode MS" panose="020B0604020202020204" pitchFamily="34" charset="-128"/>
              </a:rPr>
              <a:t> { </a:t>
            </a:r>
            <a:r>
              <a:rPr lang="en-US" altLang="en-US" sz="1800" dirty="0">
                <a:solidFill>
                  <a:srgbClr val="000000"/>
                </a:solidFill>
                <a:latin typeface="Arial Unicode MS" panose="020B0604020202020204" pitchFamily="34" charset="-128"/>
              </a:rPr>
              <a:t>"status" : 200, </a:t>
            </a:r>
            <a:endParaRPr lang="en-US" altLang="en-US" sz="1800" dirty="0" smtClean="0">
              <a:solidFill>
                <a:srgbClr val="000000"/>
              </a:solidFill>
              <a:latin typeface="Arial Unicode MS" panose="020B0604020202020204" pitchFamily="34" charset="-128"/>
            </a:endParaRPr>
          </a:p>
          <a:p>
            <a:pPr marL="0" lvl="0" indent="0">
              <a:buNone/>
            </a:pPr>
            <a:r>
              <a:rPr lang="en-US" altLang="en-US" sz="1800" dirty="0">
                <a:solidFill>
                  <a:srgbClr val="000000"/>
                </a:solidFill>
                <a:latin typeface="Arial Unicode MS" panose="020B0604020202020204" pitchFamily="34" charset="-128"/>
              </a:rPr>
              <a:t> </a:t>
            </a:r>
            <a:r>
              <a:rPr lang="en-US" altLang="en-US" sz="1800" dirty="0" smtClean="0">
                <a:solidFill>
                  <a:srgbClr val="000000"/>
                </a:solidFill>
                <a:latin typeface="Arial Unicode MS" panose="020B0604020202020204" pitchFamily="34" charset="-128"/>
              </a:rPr>
              <a:t>   "</a:t>
            </a:r>
            <a:r>
              <a:rPr lang="en-US" altLang="en-US" sz="1800" dirty="0" err="1">
                <a:solidFill>
                  <a:srgbClr val="000000"/>
                </a:solidFill>
                <a:latin typeface="Arial Unicode MS" panose="020B0604020202020204" pitchFamily="34" charset="-128"/>
              </a:rPr>
              <a:t>fixedDelayMilliseconds</a:t>
            </a:r>
            <a:r>
              <a:rPr lang="en-US" altLang="en-US" sz="1800" dirty="0">
                <a:solidFill>
                  <a:srgbClr val="000000"/>
                </a:solidFill>
                <a:latin typeface="Arial Unicode MS" panose="020B0604020202020204" pitchFamily="34" charset="-128"/>
              </a:rPr>
              <a:t>" : </a:t>
            </a:r>
            <a:r>
              <a:rPr lang="en-US" altLang="en-US" sz="1800" dirty="0" smtClean="0">
                <a:solidFill>
                  <a:srgbClr val="000000"/>
                </a:solidFill>
                <a:latin typeface="Arial Unicode MS" panose="020B0604020202020204" pitchFamily="34" charset="-128"/>
              </a:rPr>
              <a:t>1000</a:t>
            </a:r>
            <a:r>
              <a:rPr lang="en-US" altLang="en-US" sz="1800" dirty="0">
                <a:solidFill>
                  <a:srgbClr val="000000"/>
                </a:solidFill>
                <a:latin typeface="Arial Unicode MS" panose="020B0604020202020204" pitchFamily="34" charset="-128"/>
              </a:rPr>
              <a:t>, </a:t>
            </a:r>
            <a:endParaRPr lang="en-US" altLang="en-US" sz="1800" dirty="0" smtClean="0">
              <a:solidFill>
                <a:srgbClr val="000000"/>
              </a:solidFill>
              <a:latin typeface="Arial Unicode MS" panose="020B0604020202020204" pitchFamily="34" charset="-128"/>
            </a:endParaRPr>
          </a:p>
          <a:p>
            <a:pPr marL="0" lvl="0" indent="0">
              <a:buNone/>
            </a:pPr>
            <a:r>
              <a:rPr lang="en-US" altLang="en-US" sz="1800" dirty="0">
                <a:solidFill>
                  <a:srgbClr val="000000"/>
                </a:solidFill>
                <a:latin typeface="Arial Unicode MS" panose="020B0604020202020204" pitchFamily="34" charset="-128"/>
              </a:rPr>
              <a:t> </a:t>
            </a:r>
            <a:r>
              <a:rPr lang="en-US" altLang="en-US" sz="1800" dirty="0" smtClean="0">
                <a:solidFill>
                  <a:srgbClr val="000000"/>
                </a:solidFill>
                <a:latin typeface="Arial Unicode MS" panose="020B0604020202020204" pitchFamily="34" charset="-128"/>
              </a:rPr>
              <a:t>   "</a:t>
            </a:r>
            <a:r>
              <a:rPr lang="en-US" altLang="en-US" sz="1800" dirty="0" err="1">
                <a:solidFill>
                  <a:srgbClr val="000000"/>
                </a:solidFill>
                <a:latin typeface="Arial Unicode MS" panose="020B0604020202020204" pitchFamily="34" charset="-128"/>
              </a:rPr>
              <a:t>proxyBaseUrl</a:t>
            </a:r>
            <a:r>
              <a:rPr lang="en-US" altLang="en-US" sz="1800" dirty="0">
                <a:solidFill>
                  <a:srgbClr val="000000"/>
                </a:solidFill>
                <a:latin typeface="Arial Unicode MS" panose="020B0604020202020204" pitchFamily="34" charset="-128"/>
              </a:rPr>
              <a:t>" : "https://developer-dev.api.autodesk.com" } </a:t>
            </a:r>
            <a:endParaRPr lang="en-US" altLang="en-US" sz="1800" dirty="0" smtClean="0">
              <a:solidFill>
                <a:srgbClr val="000000"/>
              </a:solidFill>
              <a:latin typeface="Arial Unicode MS" panose="020B0604020202020204" pitchFamily="34" charset="-128"/>
            </a:endParaRPr>
          </a:p>
          <a:p>
            <a:pPr marL="0" lvl="0" indent="0">
              <a:buNone/>
            </a:pPr>
            <a:r>
              <a:rPr lang="en-US" altLang="en-US" sz="1800" dirty="0" smtClean="0">
                <a:solidFill>
                  <a:srgbClr val="000000"/>
                </a:solidFill>
                <a:latin typeface="Arial Unicode MS" panose="020B0604020202020204" pitchFamily="34" charset="-128"/>
              </a:rPr>
              <a:t>}</a:t>
            </a:r>
            <a:r>
              <a:rPr lang="en-US" altLang="en-US" sz="1800" dirty="0" smtClean="0"/>
              <a:t> </a:t>
            </a:r>
            <a:endParaRPr lang="en-US" altLang="en-US" sz="1800" dirty="0">
              <a:latin typeface="Arial" panose="020B0604020202020204" pitchFamily="34" charset="0"/>
            </a:endParaRPr>
          </a:p>
          <a:p>
            <a:pPr marL="0" indent="0">
              <a:buNone/>
            </a:pPr>
            <a:endParaRPr lang="en-US" dirty="0"/>
          </a:p>
        </p:txBody>
      </p:sp>
      <p:sp>
        <p:nvSpPr>
          <p:cNvPr id="2" name="Title 1"/>
          <p:cNvSpPr>
            <a:spLocks noGrp="1"/>
          </p:cNvSpPr>
          <p:nvPr>
            <p:ph type="title"/>
          </p:nvPr>
        </p:nvSpPr>
        <p:spPr/>
        <p:txBody>
          <a:bodyPr/>
          <a:lstStyle/>
          <a:p>
            <a:r>
              <a:rPr lang="en-US" dirty="0" err="1"/>
              <a:t>WireMock</a:t>
            </a:r>
            <a:r>
              <a:rPr lang="en-US" dirty="0"/>
              <a:t> for Mock </a:t>
            </a:r>
            <a:r>
              <a:rPr lang="en-US" dirty="0" smtClean="0"/>
              <a:t>Server</a:t>
            </a:r>
            <a:endParaRPr lang="en-US" dirty="0"/>
          </a:p>
        </p:txBody>
      </p:sp>
    </p:spTree>
    <p:extLst>
      <p:ext uri="{BB962C8B-B14F-4D97-AF65-F5344CB8AC3E}">
        <p14:creationId xmlns:p14="http://schemas.microsoft.com/office/powerpoint/2010/main" val="18529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Example </a:t>
            </a:r>
            <a:r>
              <a:rPr lang="en-US" dirty="0" err="1" smtClean="0"/>
              <a:t>json</a:t>
            </a:r>
            <a:r>
              <a:rPr lang="en-US" dirty="0" smtClean="0"/>
              <a:t> for error</a:t>
            </a:r>
          </a:p>
          <a:p>
            <a:pPr marL="0" lvl="0" indent="0">
              <a:buNone/>
            </a:pPr>
            <a:r>
              <a:rPr lang="en-US" altLang="en-US" sz="1800" dirty="0">
                <a:solidFill>
                  <a:srgbClr val="000000"/>
                </a:solidFill>
                <a:latin typeface="Arial Unicode MS" panose="020B0604020202020204" pitchFamily="34" charset="-128"/>
              </a:rPr>
              <a:t>{ "request" : </a:t>
            </a:r>
          </a:p>
          <a:p>
            <a:pPr marL="0" lvl="0" indent="0">
              <a:buNone/>
            </a:pPr>
            <a:r>
              <a:rPr lang="en-US" altLang="en-US" sz="1800" dirty="0">
                <a:solidFill>
                  <a:srgbClr val="000000"/>
                </a:solidFill>
                <a:latin typeface="Arial Unicode MS" panose="020B0604020202020204" pitchFamily="34" charset="-128"/>
              </a:rPr>
              <a:t>  { "</a:t>
            </a:r>
            <a:r>
              <a:rPr lang="en-US" altLang="en-US" sz="1800" dirty="0" err="1">
                <a:solidFill>
                  <a:srgbClr val="000000"/>
                </a:solidFill>
                <a:latin typeface="Arial Unicode MS" panose="020B0604020202020204" pitchFamily="34" charset="-128"/>
              </a:rPr>
              <a:t>urlPattern</a:t>
            </a:r>
            <a:r>
              <a:rPr lang="en-US" altLang="en-US" sz="1800" dirty="0">
                <a:solidFill>
                  <a:srgbClr val="000000"/>
                </a:solidFill>
                <a:latin typeface="Arial Unicode MS" panose="020B0604020202020204" pitchFamily="34" charset="-128"/>
              </a:rPr>
              <a:t>" : "/</a:t>
            </a:r>
            <a:r>
              <a:rPr lang="en-US" altLang="en-US" sz="1800" dirty="0" err="1">
                <a:solidFill>
                  <a:srgbClr val="000000"/>
                </a:solidFill>
                <a:latin typeface="Arial Unicode MS" panose="020B0604020202020204" pitchFamily="34" charset="-128"/>
              </a:rPr>
              <a:t>oss</a:t>
            </a:r>
            <a:r>
              <a:rPr lang="en-US" altLang="en-US" sz="1800" dirty="0">
                <a:solidFill>
                  <a:srgbClr val="000000"/>
                </a:solidFill>
                <a:latin typeface="Arial Unicode MS" panose="020B0604020202020204" pitchFamily="34" charset="-128"/>
              </a:rPr>
              <a:t>/.*", </a:t>
            </a:r>
          </a:p>
          <a:p>
            <a:pPr marL="0" lvl="0" indent="0">
              <a:buNone/>
            </a:pPr>
            <a:r>
              <a:rPr lang="en-US" altLang="en-US" sz="1800" dirty="0">
                <a:solidFill>
                  <a:srgbClr val="000000"/>
                </a:solidFill>
                <a:latin typeface="Arial Unicode MS" panose="020B0604020202020204" pitchFamily="34" charset="-128"/>
              </a:rPr>
              <a:t>    "method" : "PUT" }, </a:t>
            </a:r>
          </a:p>
          <a:p>
            <a:pPr marL="0" lvl="0" indent="0">
              <a:buNone/>
            </a:pPr>
            <a:r>
              <a:rPr lang="en-US" altLang="en-US" sz="1800" dirty="0">
                <a:solidFill>
                  <a:srgbClr val="000000"/>
                </a:solidFill>
                <a:latin typeface="Arial Unicode MS" panose="020B0604020202020204" pitchFamily="34" charset="-128"/>
              </a:rPr>
              <a:t>  "response" : </a:t>
            </a:r>
          </a:p>
          <a:p>
            <a:pPr marL="0" lvl="0" indent="0">
              <a:buNone/>
            </a:pPr>
            <a:r>
              <a:rPr lang="en-US" altLang="en-US" sz="1800" dirty="0">
                <a:solidFill>
                  <a:srgbClr val="000000"/>
                </a:solidFill>
                <a:latin typeface="Arial Unicode MS" panose="020B0604020202020204" pitchFamily="34" charset="-128"/>
              </a:rPr>
              <a:t>  { "status" : </a:t>
            </a:r>
            <a:r>
              <a:rPr lang="en-US" altLang="en-US" sz="1800" dirty="0" smtClean="0">
                <a:solidFill>
                  <a:srgbClr val="000000"/>
                </a:solidFill>
                <a:latin typeface="Arial Unicode MS" panose="020B0604020202020204" pitchFamily="34" charset="-128"/>
              </a:rPr>
              <a:t>503</a:t>
            </a:r>
          </a:p>
          <a:p>
            <a:pPr marL="0" lvl="0" indent="0">
              <a:buNone/>
            </a:pPr>
            <a:r>
              <a:rPr lang="en-US" altLang="en-US" sz="1800" dirty="0" smtClean="0">
                <a:solidFill>
                  <a:srgbClr val="000000"/>
                </a:solidFill>
                <a:latin typeface="Arial Unicode MS" panose="020B0604020202020204" pitchFamily="34" charset="-128"/>
              </a:rPr>
              <a:t>}</a:t>
            </a:r>
            <a:r>
              <a:rPr lang="en-US" altLang="en-US" sz="1800" dirty="0" smtClean="0"/>
              <a:t> </a:t>
            </a:r>
            <a:endParaRPr lang="en-US" altLang="en-US" sz="1800" dirty="0">
              <a:latin typeface="Arial" panose="020B0604020202020204" pitchFamily="34" charset="0"/>
            </a:endParaRPr>
          </a:p>
          <a:p>
            <a:pPr marL="0" indent="0">
              <a:buNone/>
            </a:pPr>
            <a:endParaRPr lang="en-US" dirty="0"/>
          </a:p>
        </p:txBody>
      </p:sp>
      <p:sp>
        <p:nvSpPr>
          <p:cNvPr id="2" name="Title 1"/>
          <p:cNvSpPr>
            <a:spLocks noGrp="1"/>
          </p:cNvSpPr>
          <p:nvPr>
            <p:ph type="title"/>
          </p:nvPr>
        </p:nvSpPr>
        <p:spPr/>
        <p:txBody>
          <a:bodyPr/>
          <a:lstStyle/>
          <a:p>
            <a:r>
              <a:rPr lang="en-US" dirty="0" err="1"/>
              <a:t>WireMock</a:t>
            </a:r>
            <a:r>
              <a:rPr lang="en-US" dirty="0"/>
              <a:t> for Mock </a:t>
            </a:r>
            <a:r>
              <a:rPr lang="en-US" dirty="0" smtClean="0"/>
              <a:t>Server</a:t>
            </a:r>
            <a:endParaRPr lang="en-US" dirty="0"/>
          </a:p>
        </p:txBody>
      </p:sp>
    </p:spTree>
    <p:extLst>
      <p:ext uri="{BB962C8B-B14F-4D97-AF65-F5344CB8AC3E}">
        <p14:creationId xmlns:p14="http://schemas.microsoft.com/office/powerpoint/2010/main" val="329103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Execute</a:t>
            </a:r>
            <a:r>
              <a:rPr lang="en-US" dirty="0"/>
              <a:t> </a:t>
            </a:r>
            <a:r>
              <a:rPr lang="en-US" dirty="0" smtClean="0"/>
              <a:t>Python </a:t>
            </a:r>
            <a:r>
              <a:rPr lang="en-US" dirty="0"/>
              <a:t>functions via </a:t>
            </a:r>
            <a:r>
              <a:rPr lang="en-US" dirty="0" smtClean="0"/>
              <a:t>command line</a:t>
            </a:r>
          </a:p>
          <a:p>
            <a:r>
              <a:rPr lang="en-US" dirty="0" smtClean="0"/>
              <a:t>Execute </a:t>
            </a:r>
            <a:r>
              <a:rPr lang="en-US" dirty="0"/>
              <a:t>shell commands over SSH </a:t>
            </a:r>
            <a:r>
              <a:rPr lang="en-US" dirty="0" err="1" smtClean="0"/>
              <a:t>Pythonic</a:t>
            </a:r>
            <a:endParaRPr lang="en-US" dirty="0"/>
          </a:p>
        </p:txBody>
      </p:sp>
      <p:sp>
        <p:nvSpPr>
          <p:cNvPr id="2" name="Title 1"/>
          <p:cNvSpPr>
            <a:spLocks noGrp="1"/>
          </p:cNvSpPr>
          <p:nvPr>
            <p:ph type="title"/>
          </p:nvPr>
        </p:nvSpPr>
        <p:spPr/>
        <p:txBody>
          <a:bodyPr/>
          <a:lstStyle/>
          <a:p>
            <a:r>
              <a:rPr lang="en-US" dirty="0" smtClean="0"/>
              <a:t>Fabric</a:t>
            </a:r>
            <a:endParaRPr lang="en-US" dirty="0"/>
          </a:p>
        </p:txBody>
      </p:sp>
    </p:spTree>
    <p:extLst>
      <p:ext uri="{BB962C8B-B14F-4D97-AF65-F5344CB8AC3E}">
        <p14:creationId xmlns:p14="http://schemas.microsoft.com/office/powerpoint/2010/main" val="27607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Christy </a:t>
            </a:r>
            <a:r>
              <a:rPr lang="en-US" dirty="0" err="1" smtClean="0"/>
              <a:t>Gu</a:t>
            </a:r>
            <a:r>
              <a:rPr lang="en-US" dirty="0" smtClean="0"/>
              <a:t>, Richard Su</a:t>
            </a:r>
            <a:endParaRPr lang="en-US" dirty="0"/>
          </a:p>
        </p:txBody>
      </p:sp>
      <p:sp>
        <p:nvSpPr>
          <p:cNvPr id="4" name="Text Placeholder 3"/>
          <p:cNvSpPr>
            <a:spLocks noGrp="1"/>
          </p:cNvSpPr>
          <p:nvPr>
            <p:ph type="body" sz="quarter" idx="13"/>
          </p:nvPr>
        </p:nvSpPr>
        <p:spPr/>
        <p:txBody>
          <a:bodyPr/>
          <a:lstStyle/>
          <a:p>
            <a:r>
              <a:rPr lang="en-US" dirty="0" smtClean="0"/>
              <a:t>SQA Manager, Sr. SQA Engineer</a:t>
            </a:r>
            <a:endParaRPr lang="en-US" dirty="0"/>
          </a:p>
        </p:txBody>
      </p:sp>
      <p:sp>
        <p:nvSpPr>
          <p:cNvPr id="9" name="Title 8"/>
          <p:cNvSpPr>
            <a:spLocks noGrp="1"/>
          </p:cNvSpPr>
          <p:nvPr>
            <p:ph type="title"/>
          </p:nvPr>
        </p:nvSpPr>
        <p:spPr/>
        <p:txBody>
          <a:bodyPr/>
          <a:lstStyle/>
          <a:p>
            <a:r>
              <a:rPr lang="en-US" dirty="0"/>
              <a:t>Resiliency Test with </a:t>
            </a:r>
            <a:r>
              <a:rPr lang="en-US" dirty="0" err="1"/>
              <a:t>WireMock</a:t>
            </a:r>
            <a:r>
              <a:rPr lang="en-US" dirty="0"/>
              <a:t> for Derivative Service</a:t>
            </a:r>
          </a:p>
        </p:txBody>
      </p:sp>
    </p:spTree>
    <p:extLst>
      <p:ext uri="{BB962C8B-B14F-4D97-AF65-F5344CB8AC3E}">
        <p14:creationId xmlns:p14="http://schemas.microsoft.com/office/powerpoint/2010/main" val="148017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60315" y="1063625"/>
            <a:ext cx="4912467" cy="3468705"/>
          </a:xfrm>
        </p:spPr>
        <p:txBody>
          <a:bodyPr/>
          <a:lstStyle/>
          <a:p>
            <a:pPr marL="0" lvl="0" indent="0" defTabSz="914400" eaLnBrk="0" fontAlgn="base" hangingPunct="0">
              <a:lnSpc>
                <a:spcPct val="100000"/>
              </a:lnSpc>
              <a:spcBef>
                <a:spcPct val="30000"/>
              </a:spcBef>
              <a:spcAft>
                <a:spcPct val="0"/>
              </a:spcAft>
              <a:buClrTx/>
              <a:buSzTx/>
              <a:buNone/>
            </a:pPr>
            <a:r>
              <a:rPr lang="en-US" altLang="en-US" sz="1200" b="1" dirty="0">
                <a:solidFill>
                  <a:srgbClr val="004461"/>
                </a:solidFill>
                <a:latin typeface="Consolas" panose="020B0609020204030204" pitchFamily="49" charset="0"/>
                <a:cs typeface="Consolas" panose="020B0609020204030204" pitchFamily="49" charset="0"/>
              </a:rPr>
              <a:t>from</a:t>
            </a: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fabric.api</a:t>
            </a: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b="1" dirty="0">
                <a:solidFill>
                  <a:srgbClr val="004461"/>
                </a:solidFill>
                <a:latin typeface="Consolas" panose="020B0609020204030204" pitchFamily="49" charset="0"/>
                <a:cs typeface="Consolas" panose="020B0609020204030204" pitchFamily="49" charset="0"/>
              </a:rPr>
              <a:t>import</a:t>
            </a: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a:solidFill>
                  <a:srgbClr val="000000"/>
                </a:solidFill>
                <a:latin typeface="Arial" panose="020B0604020202020204" pitchFamily="34" charset="0"/>
              </a:rPr>
              <a:t>local</a:t>
            </a:r>
            <a:r>
              <a:rPr lang="en-US" altLang="en-US" sz="1200" dirty="0">
                <a:solidFill>
                  <a:srgbClr val="3E4349"/>
                </a:solidFill>
                <a:latin typeface="Consolas" panose="020B0609020204030204" pitchFamily="49" charset="0"/>
                <a:cs typeface="Consolas" panose="020B0609020204030204" pitchFamily="49" charset="0"/>
              </a:rPr>
              <a:t> </a:t>
            </a:r>
          </a:p>
          <a:p>
            <a:pPr marL="0" lvl="0" indent="0" defTabSz="914400" eaLnBrk="0" fontAlgn="base" hangingPunct="0">
              <a:lnSpc>
                <a:spcPct val="100000"/>
              </a:lnSpc>
              <a:spcBef>
                <a:spcPct val="30000"/>
              </a:spcBef>
              <a:spcAft>
                <a:spcPct val="0"/>
              </a:spcAft>
              <a:buClrTx/>
              <a:buSzTx/>
              <a:buNone/>
            </a:pPr>
            <a:r>
              <a:rPr lang="en-US" altLang="en-US" sz="1200" b="1" dirty="0" err="1">
                <a:solidFill>
                  <a:srgbClr val="004461"/>
                </a:solidFill>
                <a:latin typeface="Consolas" panose="020B0609020204030204" pitchFamily="49" charset="0"/>
                <a:cs typeface="Consolas" panose="020B0609020204030204" pitchFamily="49" charset="0"/>
              </a:rPr>
              <a:t>def</a:t>
            </a: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a:solidFill>
                  <a:srgbClr val="000000"/>
                </a:solidFill>
                <a:latin typeface="Consolas" panose="020B0609020204030204" pitchFamily="49" charset="0"/>
                <a:cs typeface="Consolas" panose="020B0609020204030204" pitchFamily="49" charset="0"/>
              </a:rPr>
              <a:t>test</a:t>
            </a:r>
            <a:r>
              <a:rPr lang="en-US" altLang="en-US" sz="1200" b="1" dirty="0">
                <a:solidFill>
                  <a:srgbClr val="000000"/>
                </a:solidFill>
                <a:latin typeface="Consolas" panose="020B0609020204030204" pitchFamily="49" charset="0"/>
                <a:cs typeface="Consolas" panose="020B0609020204030204" pitchFamily="49" charset="0"/>
              </a:rPr>
              <a:t>():</a:t>
            </a:r>
          </a:p>
          <a:p>
            <a:pPr marL="0" lvl="0" indent="0" defTabSz="914400" eaLnBrk="0" fontAlgn="base" hangingPunct="0">
              <a:lnSpc>
                <a:spcPct val="100000"/>
              </a:lnSpc>
              <a:spcBef>
                <a:spcPct val="30000"/>
              </a:spcBef>
              <a:spcAft>
                <a:spcPct val="0"/>
              </a:spcAft>
              <a:buClrTx/>
              <a:buSzTx/>
              <a:buNone/>
            </a:pP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smtClean="0">
                <a:solidFill>
                  <a:srgbClr val="000000"/>
                </a:solidFill>
                <a:latin typeface="Arial" panose="020B0604020202020204" pitchFamily="34" charset="0"/>
              </a:rPr>
              <a:t>local</a:t>
            </a:r>
            <a:r>
              <a:rPr lang="en-US" altLang="en-US" sz="1200" b="1" dirty="0">
                <a:solidFill>
                  <a:srgbClr val="000000"/>
                </a:solidFill>
                <a:latin typeface="Consolas" panose="020B0609020204030204" pitchFamily="49" charset="0"/>
                <a:cs typeface="Consolas" panose="020B0609020204030204" pitchFamily="49" charset="0"/>
              </a:rPr>
              <a:t>(</a:t>
            </a:r>
            <a:r>
              <a:rPr lang="en-US" altLang="en-US" sz="1200" dirty="0">
                <a:solidFill>
                  <a:srgbClr val="4E9A06"/>
                </a:solidFill>
                <a:latin typeface="Consolas" panose="020B0609020204030204" pitchFamily="49" charset="0"/>
                <a:cs typeface="Consolas" panose="020B0609020204030204" pitchFamily="49" charset="0"/>
              </a:rPr>
              <a:t>"./manage.py test </a:t>
            </a:r>
            <a:r>
              <a:rPr lang="en-US" altLang="en-US" sz="1200" dirty="0" err="1">
                <a:solidFill>
                  <a:srgbClr val="4E9A06"/>
                </a:solidFill>
                <a:latin typeface="Consolas" panose="020B0609020204030204" pitchFamily="49" charset="0"/>
                <a:cs typeface="Consolas" panose="020B0609020204030204" pitchFamily="49" charset="0"/>
              </a:rPr>
              <a:t>my_app</a:t>
            </a:r>
            <a:r>
              <a:rPr lang="en-US" altLang="en-US" sz="1200" dirty="0">
                <a:solidFill>
                  <a:srgbClr val="4E9A06"/>
                </a:solidFill>
                <a:latin typeface="Consolas" panose="020B0609020204030204" pitchFamily="49" charset="0"/>
                <a:cs typeface="Consolas" panose="020B0609020204030204" pitchFamily="49" charset="0"/>
              </a:rPr>
              <a:t>"</a:t>
            </a:r>
            <a:r>
              <a:rPr lang="en-US" altLang="en-US" sz="1200" b="1" dirty="0">
                <a:solidFill>
                  <a:srgbClr val="000000"/>
                </a:solidFill>
                <a:latin typeface="Consolas" panose="020B0609020204030204" pitchFamily="49" charset="0"/>
                <a:cs typeface="Consolas" panose="020B0609020204030204" pitchFamily="49" charset="0"/>
              </a:rPr>
              <a:t>)</a:t>
            </a:r>
            <a:r>
              <a:rPr lang="en-US" altLang="en-US" sz="1200" dirty="0">
                <a:solidFill>
                  <a:srgbClr val="3E4349"/>
                </a:solidFill>
                <a:latin typeface="Consolas" panose="020B0609020204030204" pitchFamily="49" charset="0"/>
                <a:cs typeface="Consolas" panose="020B0609020204030204" pitchFamily="49" charset="0"/>
              </a:rPr>
              <a:t> </a:t>
            </a:r>
          </a:p>
          <a:p>
            <a:pPr marL="0" lvl="0" indent="0" defTabSz="914400" eaLnBrk="0" fontAlgn="base" hangingPunct="0">
              <a:lnSpc>
                <a:spcPct val="100000"/>
              </a:lnSpc>
              <a:spcBef>
                <a:spcPct val="30000"/>
              </a:spcBef>
              <a:spcAft>
                <a:spcPct val="0"/>
              </a:spcAft>
              <a:buClrTx/>
              <a:buSzTx/>
              <a:buNone/>
            </a:pPr>
            <a:r>
              <a:rPr lang="en-US" altLang="en-US" sz="1200" b="1" dirty="0" err="1">
                <a:solidFill>
                  <a:srgbClr val="004461"/>
                </a:solidFill>
                <a:latin typeface="Consolas" panose="020B0609020204030204" pitchFamily="49" charset="0"/>
                <a:cs typeface="Consolas" panose="020B0609020204030204" pitchFamily="49" charset="0"/>
              </a:rPr>
              <a:t>def</a:t>
            </a: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a:solidFill>
                  <a:srgbClr val="000000"/>
                </a:solidFill>
                <a:latin typeface="Consolas" panose="020B0609020204030204" pitchFamily="49" charset="0"/>
                <a:cs typeface="Consolas" panose="020B0609020204030204" pitchFamily="49" charset="0"/>
              </a:rPr>
              <a:t>commit</a:t>
            </a:r>
            <a:r>
              <a:rPr lang="en-US" altLang="en-US" sz="1200" b="1" dirty="0">
                <a:solidFill>
                  <a:srgbClr val="000000"/>
                </a:solidFill>
                <a:latin typeface="Consolas" panose="020B0609020204030204" pitchFamily="49" charset="0"/>
                <a:cs typeface="Consolas" panose="020B0609020204030204" pitchFamily="49" charset="0"/>
              </a:rPr>
              <a:t>():</a:t>
            </a:r>
          </a:p>
          <a:p>
            <a:pPr marL="0" lvl="0" indent="0" defTabSz="914400" eaLnBrk="0" fontAlgn="base" hangingPunct="0">
              <a:lnSpc>
                <a:spcPct val="100000"/>
              </a:lnSpc>
              <a:spcBef>
                <a:spcPct val="30000"/>
              </a:spcBef>
              <a:spcAft>
                <a:spcPct val="0"/>
              </a:spcAft>
              <a:buClrTx/>
              <a:buSzTx/>
              <a:buNone/>
            </a:pP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a:solidFill>
                  <a:srgbClr val="000000"/>
                </a:solidFill>
                <a:latin typeface="Arial" panose="020B0604020202020204" pitchFamily="34" charset="0"/>
              </a:rPr>
              <a:t>local</a:t>
            </a:r>
            <a:r>
              <a:rPr lang="en-US" altLang="en-US" sz="1200" b="1" dirty="0">
                <a:solidFill>
                  <a:srgbClr val="000000"/>
                </a:solidFill>
                <a:latin typeface="Consolas" panose="020B0609020204030204" pitchFamily="49" charset="0"/>
                <a:cs typeface="Consolas" panose="020B0609020204030204" pitchFamily="49" charset="0"/>
              </a:rPr>
              <a:t>(</a:t>
            </a:r>
            <a:r>
              <a:rPr lang="en-US" altLang="en-US" sz="1200" dirty="0">
                <a:solidFill>
                  <a:srgbClr val="4E9A06"/>
                </a:solidFill>
                <a:latin typeface="Consolas" panose="020B0609020204030204" pitchFamily="49" charset="0"/>
                <a:cs typeface="Consolas" panose="020B0609020204030204" pitchFamily="49" charset="0"/>
              </a:rPr>
              <a:t>"</a:t>
            </a:r>
            <a:r>
              <a:rPr lang="en-US" altLang="en-US" sz="1200" dirty="0" err="1">
                <a:solidFill>
                  <a:srgbClr val="4E9A06"/>
                </a:solidFill>
                <a:latin typeface="Consolas" panose="020B0609020204030204" pitchFamily="49" charset="0"/>
                <a:cs typeface="Consolas" panose="020B0609020204030204" pitchFamily="49" charset="0"/>
              </a:rPr>
              <a:t>git</a:t>
            </a:r>
            <a:r>
              <a:rPr lang="en-US" altLang="en-US" sz="1200" dirty="0">
                <a:solidFill>
                  <a:srgbClr val="4E9A06"/>
                </a:solidFill>
                <a:latin typeface="Consolas" panose="020B0609020204030204" pitchFamily="49" charset="0"/>
                <a:cs typeface="Consolas" panose="020B0609020204030204" pitchFamily="49" charset="0"/>
              </a:rPr>
              <a:t> add -p &amp;&amp; </a:t>
            </a:r>
            <a:r>
              <a:rPr lang="en-US" altLang="en-US" sz="1200" dirty="0" err="1">
                <a:solidFill>
                  <a:srgbClr val="4E9A06"/>
                </a:solidFill>
                <a:latin typeface="Consolas" panose="020B0609020204030204" pitchFamily="49" charset="0"/>
                <a:cs typeface="Consolas" panose="020B0609020204030204" pitchFamily="49" charset="0"/>
              </a:rPr>
              <a:t>git</a:t>
            </a:r>
            <a:r>
              <a:rPr lang="en-US" altLang="en-US" sz="1200" dirty="0">
                <a:solidFill>
                  <a:srgbClr val="4E9A06"/>
                </a:solidFill>
                <a:latin typeface="Consolas" panose="020B0609020204030204" pitchFamily="49" charset="0"/>
                <a:cs typeface="Consolas" panose="020B0609020204030204" pitchFamily="49" charset="0"/>
              </a:rPr>
              <a:t> commit"</a:t>
            </a:r>
            <a:r>
              <a:rPr lang="en-US" altLang="en-US" sz="1200" b="1" dirty="0">
                <a:solidFill>
                  <a:srgbClr val="000000"/>
                </a:solidFill>
                <a:latin typeface="Consolas" panose="020B0609020204030204" pitchFamily="49" charset="0"/>
                <a:cs typeface="Consolas" panose="020B0609020204030204" pitchFamily="49" charset="0"/>
              </a:rPr>
              <a:t>)</a:t>
            </a:r>
            <a:r>
              <a:rPr lang="en-US" altLang="en-US" sz="1200" dirty="0">
                <a:solidFill>
                  <a:srgbClr val="3E4349"/>
                </a:solidFill>
                <a:latin typeface="Consolas" panose="020B0609020204030204" pitchFamily="49" charset="0"/>
                <a:cs typeface="Consolas" panose="020B0609020204030204" pitchFamily="49" charset="0"/>
              </a:rPr>
              <a:t> </a:t>
            </a:r>
          </a:p>
          <a:p>
            <a:pPr marL="0" lvl="0" indent="0" defTabSz="914400" eaLnBrk="0" fontAlgn="base" hangingPunct="0">
              <a:lnSpc>
                <a:spcPct val="100000"/>
              </a:lnSpc>
              <a:spcBef>
                <a:spcPct val="30000"/>
              </a:spcBef>
              <a:spcAft>
                <a:spcPct val="0"/>
              </a:spcAft>
              <a:buClrTx/>
              <a:buSzTx/>
              <a:buNone/>
            </a:pPr>
            <a:r>
              <a:rPr lang="en-US" altLang="en-US" sz="1200" b="1" dirty="0" err="1">
                <a:solidFill>
                  <a:srgbClr val="004461"/>
                </a:solidFill>
                <a:latin typeface="Consolas" panose="020B0609020204030204" pitchFamily="49" charset="0"/>
                <a:cs typeface="Consolas" panose="020B0609020204030204" pitchFamily="49" charset="0"/>
              </a:rPr>
              <a:t>def</a:t>
            </a: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a:solidFill>
                  <a:srgbClr val="000000"/>
                </a:solidFill>
                <a:latin typeface="Consolas" panose="020B0609020204030204" pitchFamily="49" charset="0"/>
                <a:cs typeface="Consolas" panose="020B0609020204030204" pitchFamily="49" charset="0"/>
              </a:rPr>
              <a:t>push</a:t>
            </a:r>
            <a:r>
              <a:rPr lang="en-US" altLang="en-US" sz="1200" b="1" dirty="0">
                <a:solidFill>
                  <a:srgbClr val="000000"/>
                </a:solidFill>
                <a:latin typeface="Consolas" panose="020B0609020204030204" pitchFamily="49" charset="0"/>
                <a:cs typeface="Consolas" panose="020B0609020204030204" pitchFamily="49" charset="0"/>
              </a:rPr>
              <a:t>():</a:t>
            </a:r>
          </a:p>
          <a:p>
            <a:pPr marL="0" lvl="0" indent="0" defTabSz="914400" eaLnBrk="0" fontAlgn="base" hangingPunct="0">
              <a:lnSpc>
                <a:spcPct val="100000"/>
              </a:lnSpc>
              <a:spcBef>
                <a:spcPct val="30000"/>
              </a:spcBef>
              <a:spcAft>
                <a:spcPct val="0"/>
              </a:spcAft>
              <a:buClrTx/>
              <a:buSzTx/>
              <a:buNone/>
            </a:pP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a:solidFill>
                  <a:srgbClr val="000000"/>
                </a:solidFill>
                <a:latin typeface="Arial" panose="020B0604020202020204" pitchFamily="34" charset="0"/>
              </a:rPr>
              <a:t>local</a:t>
            </a:r>
            <a:r>
              <a:rPr lang="en-US" altLang="en-US" sz="1200" b="1" dirty="0">
                <a:solidFill>
                  <a:srgbClr val="000000"/>
                </a:solidFill>
                <a:latin typeface="Consolas" panose="020B0609020204030204" pitchFamily="49" charset="0"/>
                <a:cs typeface="Consolas" panose="020B0609020204030204" pitchFamily="49" charset="0"/>
              </a:rPr>
              <a:t>(</a:t>
            </a:r>
            <a:r>
              <a:rPr lang="en-US" altLang="en-US" sz="1200" dirty="0">
                <a:solidFill>
                  <a:srgbClr val="4E9A06"/>
                </a:solidFill>
                <a:latin typeface="Consolas" panose="020B0609020204030204" pitchFamily="49" charset="0"/>
                <a:cs typeface="Consolas" panose="020B0609020204030204" pitchFamily="49" charset="0"/>
              </a:rPr>
              <a:t>"</a:t>
            </a:r>
            <a:r>
              <a:rPr lang="en-US" altLang="en-US" sz="1200" dirty="0" err="1">
                <a:solidFill>
                  <a:srgbClr val="4E9A06"/>
                </a:solidFill>
                <a:latin typeface="Consolas" panose="020B0609020204030204" pitchFamily="49" charset="0"/>
                <a:cs typeface="Consolas" panose="020B0609020204030204" pitchFamily="49" charset="0"/>
              </a:rPr>
              <a:t>git</a:t>
            </a:r>
            <a:r>
              <a:rPr lang="en-US" altLang="en-US" sz="1200" dirty="0">
                <a:solidFill>
                  <a:srgbClr val="4E9A06"/>
                </a:solidFill>
                <a:latin typeface="Consolas" panose="020B0609020204030204" pitchFamily="49" charset="0"/>
                <a:cs typeface="Consolas" panose="020B0609020204030204" pitchFamily="49" charset="0"/>
              </a:rPr>
              <a:t> push"</a:t>
            </a:r>
            <a:r>
              <a:rPr lang="en-US" altLang="en-US" sz="1200" b="1" dirty="0">
                <a:solidFill>
                  <a:srgbClr val="000000"/>
                </a:solidFill>
                <a:latin typeface="Consolas" panose="020B0609020204030204" pitchFamily="49" charset="0"/>
                <a:cs typeface="Consolas" panose="020B0609020204030204" pitchFamily="49" charset="0"/>
              </a:rPr>
              <a:t>)</a:t>
            </a:r>
            <a:r>
              <a:rPr lang="en-US" altLang="en-US" sz="1200" dirty="0">
                <a:solidFill>
                  <a:srgbClr val="3E4349"/>
                </a:solidFill>
                <a:latin typeface="Consolas" panose="020B0609020204030204" pitchFamily="49" charset="0"/>
                <a:cs typeface="Consolas" panose="020B0609020204030204" pitchFamily="49" charset="0"/>
              </a:rPr>
              <a:t> </a:t>
            </a:r>
          </a:p>
          <a:p>
            <a:pPr marL="0" lvl="0" indent="0" defTabSz="914400" eaLnBrk="0" fontAlgn="base" hangingPunct="0">
              <a:lnSpc>
                <a:spcPct val="100000"/>
              </a:lnSpc>
              <a:spcBef>
                <a:spcPct val="30000"/>
              </a:spcBef>
              <a:spcAft>
                <a:spcPct val="0"/>
              </a:spcAft>
              <a:buClrTx/>
              <a:buSzTx/>
              <a:buNone/>
            </a:pPr>
            <a:r>
              <a:rPr lang="en-US" altLang="en-US" sz="1200" b="1" dirty="0" err="1">
                <a:solidFill>
                  <a:srgbClr val="004461"/>
                </a:solidFill>
                <a:latin typeface="Consolas" panose="020B0609020204030204" pitchFamily="49" charset="0"/>
                <a:cs typeface="Consolas" panose="020B0609020204030204" pitchFamily="49" charset="0"/>
              </a:rPr>
              <a:t>def</a:t>
            </a: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prepare_deploy</a:t>
            </a:r>
            <a:r>
              <a:rPr lang="en-US" altLang="en-US" sz="1200" b="1" dirty="0">
                <a:solidFill>
                  <a:srgbClr val="000000"/>
                </a:solidFill>
                <a:latin typeface="Consolas" panose="020B0609020204030204" pitchFamily="49" charset="0"/>
                <a:cs typeface="Consolas" panose="020B0609020204030204" pitchFamily="49" charset="0"/>
              </a:rPr>
              <a:t>():</a:t>
            </a:r>
          </a:p>
          <a:p>
            <a:pPr marL="0" lvl="0" indent="0" defTabSz="914400" eaLnBrk="0" fontAlgn="base" hangingPunct="0">
              <a:lnSpc>
                <a:spcPct val="100000"/>
              </a:lnSpc>
              <a:spcBef>
                <a:spcPct val="30000"/>
              </a:spcBef>
              <a:spcAft>
                <a:spcPct val="0"/>
              </a:spcAft>
              <a:buClrTx/>
              <a:buSzTx/>
              <a:buNone/>
            </a:pP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a:solidFill>
                  <a:srgbClr val="000000"/>
                </a:solidFill>
                <a:latin typeface="Arial" panose="020B0604020202020204" pitchFamily="34" charset="0"/>
              </a:rPr>
              <a:t>test</a:t>
            </a:r>
            <a:r>
              <a:rPr lang="en-US" altLang="en-US" sz="1200" b="1" dirty="0">
                <a:solidFill>
                  <a:srgbClr val="000000"/>
                </a:solidFill>
                <a:latin typeface="Consolas" panose="020B0609020204030204" pitchFamily="49" charset="0"/>
                <a:cs typeface="Consolas" panose="020B0609020204030204" pitchFamily="49" charset="0"/>
              </a:rPr>
              <a:t>()</a:t>
            </a:r>
          </a:p>
          <a:p>
            <a:pPr marL="0" lvl="0" indent="0" defTabSz="914400" eaLnBrk="0" fontAlgn="base" hangingPunct="0">
              <a:lnSpc>
                <a:spcPct val="100000"/>
              </a:lnSpc>
              <a:spcBef>
                <a:spcPct val="30000"/>
              </a:spcBef>
              <a:spcAft>
                <a:spcPct val="0"/>
              </a:spcAft>
              <a:buClrTx/>
              <a:buSzTx/>
              <a:buNone/>
            </a:pPr>
            <a:r>
              <a:rPr lang="en-US" altLang="en-US" sz="1200" dirty="0">
                <a:solidFill>
                  <a:srgbClr val="3E4349"/>
                </a:solidFill>
                <a:latin typeface="Consolas" panose="020B0609020204030204" pitchFamily="49" charset="0"/>
                <a:cs typeface="Consolas" panose="020B0609020204030204" pitchFamily="49" charset="0"/>
              </a:rPr>
              <a:t> </a:t>
            </a:r>
            <a:r>
              <a:rPr lang="en-US" altLang="en-US" sz="1200" dirty="0">
                <a:solidFill>
                  <a:srgbClr val="000000"/>
                </a:solidFill>
                <a:latin typeface="Arial" panose="020B0604020202020204" pitchFamily="34" charset="0"/>
              </a:rPr>
              <a:t>commit</a:t>
            </a:r>
            <a:r>
              <a:rPr lang="en-US" altLang="en-US" sz="1200" b="1" dirty="0">
                <a:solidFill>
                  <a:srgbClr val="000000"/>
                </a:solidFill>
                <a:latin typeface="Consolas" panose="020B0609020204030204" pitchFamily="49" charset="0"/>
                <a:cs typeface="Consolas" panose="020B0609020204030204" pitchFamily="49" charset="0"/>
              </a:rPr>
              <a:t>()</a:t>
            </a:r>
            <a:r>
              <a:rPr lang="en-US" altLang="en-US" sz="1200" dirty="0">
                <a:solidFill>
                  <a:srgbClr val="3E4349"/>
                </a:solidFill>
                <a:latin typeface="Consolas" panose="020B0609020204030204" pitchFamily="49" charset="0"/>
                <a:cs typeface="Consolas" panose="020B0609020204030204" pitchFamily="49" charset="0"/>
              </a:rPr>
              <a:t> </a:t>
            </a:r>
          </a:p>
          <a:p>
            <a:pPr marL="0" lvl="0" indent="0" defTabSz="914400" eaLnBrk="0" fontAlgn="base" hangingPunct="0">
              <a:lnSpc>
                <a:spcPct val="100000"/>
              </a:lnSpc>
              <a:spcBef>
                <a:spcPct val="30000"/>
              </a:spcBef>
              <a:spcAft>
                <a:spcPct val="0"/>
              </a:spcAft>
              <a:buClrTx/>
              <a:buSzTx/>
              <a:buNone/>
            </a:pPr>
            <a:r>
              <a:rPr lang="en-US" altLang="en-US" sz="1200" dirty="0">
                <a:solidFill>
                  <a:srgbClr val="000000"/>
                </a:solidFill>
                <a:latin typeface="Arial" panose="020B0604020202020204" pitchFamily="34" charset="0"/>
              </a:rPr>
              <a:t> </a:t>
            </a:r>
            <a:r>
              <a:rPr lang="en-US" altLang="en-US" sz="1200" dirty="0" smtClean="0">
                <a:solidFill>
                  <a:srgbClr val="000000"/>
                </a:solidFill>
                <a:latin typeface="Arial" panose="020B0604020202020204" pitchFamily="34" charset="0"/>
              </a:rPr>
              <a:t> push</a:t>
            </a:r>
            <a:r>
              <a:rPr lang="en-US" altLang="en-US" sz="1200" b="1" dirty="0">
                <a:solidFill>
                  <a:srgbClr val="000000"/>
                </a:solidFill>
                <a:latin typeface="Consolas" panose="020B0609020204030204" pitchFamily="49" charset="0"/>
                <a:cs typeface="Consolas" panose="020B0609020204030204" pitchFamily="49" charset="0"/>
              </a:rPr>
              <a:t>()</a:t>
            </a:r>
            <a:r>
              <a:rPr lang="en-US" altLang="en-US" sz="1200" dirty="0"/>
              <a:t> </a:t>
            </a:r>
            <a:endParaRPr lang="en-US" altLang="en-US" sz="1200" dirty="0">
              <a:latin typeface="Arial" panose="020B0604020202020204" pitchFamily="34" charset="0"/>
            </a:endParaRPr>
          </a:p>
          <a:p>
            <a:endParaRPr lang="en-US" sz="1200" dirty="0"/>
          </a:p>
        </p:txBody>
      </p:sp>
      <p:sp>
        <p:nvSpPr>
          <p:cNvPr id="2" name="Title 1"/>
          <p:cNvSpPr>
            <a:spLocks noGrp="1"/>
          </p:cNvSpPr>
          <p:nvPr>
            <p:ph type="title"/>
          </p:nvPr>
        </p:nvSpPr>
        <p:spPr/>
        <p:txBody>
          <a:bodyPr/>
          <a:lstStyle/>
          <a:p>
            <a:r>
              <a:rPr lang="en-US" dirty="0" smtClean="0"/>
              <a:t>Fabric</a:t>
            </a:r>
            <a:endParaRPr lang="en-US" dirty="0"/>
          </a:p>
        </p:txBody>
      </p:sp>
    </p:spTree>
    <p:extLst>
      <p:ext uri="{BB962C8B-B14F-4D97-AF65-F5344CB8AC3E}">
        <p14:creationId xmlns:p14="http://schemas.microsoft.com/office/powerpoint/2010/main" val="28992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eploy_mockserve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60980" y="1063625"/>
            <a:ext cx="6289907" cy="3801782"/>
          </a:xfrm>
        </p:spPr>
      </p:pic>
      <p:sp>
        <p:nvSpPr>
          <p:cNvPr id="5" name="Title 4"/>
          <p:cNvSpPr>
            <a:spLocks noGrp="1"/>
          </p:cNvSpPr>
          <p:nvPr>
            <p:ph type="title"/>
          </p:nvPr>
        </p:nvSpPr>
        <p:spPr/>
        <p:txBody>
          <a:bodyPr/>
          <a:lstStyle/>
          <a:p>
            <a:r>
              <a:rPr lang="en-US" dirty="0" smtClean="0"/>
              <a:t>Fabric for </a:t>
            </a:r>
            <a:r>
              <a:rPr lang="en-US" dirty="0"/>
              <a:t>Mock </a:t>
            </a:r>
            <a:r>
              <a:rPr lang="en-US" dirty="0" smtClean="0"/>
              <a:t>Server Deployment</a:t>
            </a:r>
            <a:endParaRPr lang="en-US" dirty="0"/>
          </a:p>
        </p:txBody>
      </p:sp>
    </p:spTree>
    <p:extLst>
      <p:ext uri="{BB962C8B-B14F-4D97-AF65-F5344CB8AC3E}">
        <p14:creationId xmlns:p14="http://schemas.microsoft.com/office/powerpoint/2010/main" val="158887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69987"/>
            <a:ext cx="8414425" cy="3468705"/>
          </a:xfrm>
        </p:spPr>
        <p:txBody>
          <a:bodyPr/>
          <a:lstStyle/>
          <a:p>
            <a:r>
              <a:rPr lang="en-US" dirty="0" smtClean="0"/>
              <a:t>Full </a:t>
            </a:r>
            <a:r>
              <a:rPr lang="en-US" dirty="0" err="1" smtClean="0"/>
              <a:t>api</a:t>
            </a:r>
            <a:r>
              <a:rPr lang="en-US" dirty="0" smtClean="0"/>
              <a:t> test cases to validate whole status</a:t>
            </a:r>
          </a:p>
          <a:p>
            <a:r>
              <a:rPr lang="en-US" dirty="0" smtClean="0"/>
              <a:t>Specific cases related to dysfunctional service</a:t>
            </a:r>
          </a:p>
          <a:p>
            <a:r>
              <a:rPr lang="en-US" dirty="0" smtClean="0"/>
              <a:t>Run continuously to make sure enough load.</a:t>
            </a:r>
            <a:endParaRPr lang="en-US" dirty="0"/>
          </a:p>
        </p:txBody>
      </p:sp>
      <p:sp>
        <p:nvSpPr>
          <p:cNvPr id="3" name="Title 2"/>
          <p:cNvSpPr>
            <a:spLocks noGrp="1"/>
          </p:cNvSpPr>
          <p:nvPr>
            <p:ph type="title"/>
          </p:nvPr>
        </p:nvSpPr>
        <p:spPr/>
        <p:txBody>
          <a:bodyPr/>
          <a:lstStyle/>
          <a:p>
            <a:r>
              <a:rPr lang="en-US" dirty="0"/>
              <a:t>Test </a:t>
            </a:r>
            <a:r>
              <a:rPr lang="en-US" dirty="0" smtClean="0"/>
              <a:t>Scenarios</a:t>
            </a:r>
            <a:endParaRPr lang="en-US" dirty="0"/>
          </a:p>
        </p:txBody>
      </p:sp>
    </p:spTree>
    <p:extLst>
      <p:ext uri="{BB962C8B-B14F-4D97-AF65-F5344CB8AC3E}">
        <p14:creationId xmlns:p14="http://schemas.microsoft.com/office/powerpoint/2010/main" val="69938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for Whole Automation Pipeline</a:t>
            </a:r>
            <a:endParaRPr lang="en-US" dirty="0"/>
          </a:p>
        </p:txBody>
      </p:sp>
      <p:pic>
        <p:nvPicPr>
          <p:cNvPr id="7" name="pipeline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58758" y="840923"/>
            <a:ext cx="6656456" cy="4060400"/>
          </a:xfrm>
        </p:spPr>
      </p:pic>
    </p:spTree>
    <p:extLst>
      <p:ext uri="{BB962C8B-B14F-4D97-AF65-F5344CB8AC3E}">
        <p14:creationId xmlns:p14="http://schemas.microsoft.com/office/powerpoint/2010/main" val="152255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1044" y="755787"/>
            <a:ext cx="6077857" cy="983813"/>
          </a:xfrm>
        </p:spPr>
        <p:txBody>
          <a:bodyPr/>
          <a:lstStyle/>
          <a:p>
            <a:r>
              <a:rPr lang="en-US" dirty="0"/>
              <a:t>Resiliency Test Results Analysis </a:t>
            </a:r>
          </a:p>
        </p:txBody>
      </p:sp>
    </p:spTree>
    <p:extLst>
      <p:ext uri="{BB962C8B-B14F-4D97-AF65-F5344CB8AC3E}">
        <p14:creationId xmlns:p14="http://schemas.microsoft.com/office/powerpoint/2010/main" val="299568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169987"/>
            <a:ext cx="8229644" cy="3669141"/>
          </a:xfrm>
        </p:spPr>
        <p:txBody>
          <a:bodyPr/>
          <a:lstStyle/>
          <a:p>
            <a:r>
              <a:rPr lang="en-US" dirty="0" smtClean="0"/>
              <a:t>Service stability</a:t>
            </a:r>
            <a:endParaRPr lang="en-US" dirty="0"/>
          </a:p>
          <a:p>
            <a:r>
              <a:rPr lang="en-US" dirty="0" smtClean="0"/>
              <a:t>Impacted &amp; non-impacted APIs </a:t>
            </a:r>
          </a:p>
          <a:p>
            <a:r>
              <a:rPr lang="en-US" dirty="0" smtClean="0"/>
              <a:t>Critical data security and consistency</a:t>
            </a:r>
            <a:endParaRPr lang="en-US" dirty="0"/>
          </a:p>
          <a:p>
            <a:r>
              <a:rPr lang="en-US" dirty="0" smtClean="0"/>
              <a:t>Service recovers after dependency recovers</a:t>
            </a:r>
          </a:p>
          <a:p>
            <a:r>
              <a:rPr lang="en-US" dirty="0" smtClean="0"/>
              <a:t>Monitoring</a:t>
            </a:r>
            <a:endParaRPr lang="en-US" dirty="0"/>
          </a:p>
          <a:p>
            <a:endParaRPr lang="en-US" dirty="0"/>
          </a:p>
        </p:txBody>
      </p:sp>
      <p:sp>
        <p:nvSpPr>
          <p:cNvPr id="3" name="Title 2"/>
          <p:cNvSpPr>
            <a:spLocks noGrp="1"/>
          </p:cNvSpPr>
          <p:nvPr>
            <p:ph type="title"/>
          </p:nvPr>
        </p:nvSpPr>
        <p:spPr/>
        <p:txBody>
          <a:bodyPr/>
          <a:lstStyle/>
          <a:p>
            <a:r>
              <a:rPr lang="en-US" dirty="0" smtClean="0"/>
              <a:t>Verification guideline</a:t>
            </a:r>
            <a:endParaRPr lang="en-US" dirty="0"/>
          </a:p>
        </p:txBody>
      </p:sp>
    </p:spTree>
    <p:extLst>
      <p:ext uri="{BB962C8B-B14F-4D97-AF65-F5344CB8AC3E}">
        <p14:creationId xmlns:p14="http://schemas.microsoft.com/office/powerpoint/2010/main" val="19433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50000"/>
              </a:lnSpc>
            </a:pPr>
            <a:r>
              <a:rPr lang="en-US" dirty="0" smtClean="0"/>
              <a:t>Statistics </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849149304"/>
              </p:ext>
            </p:extLst>
          </p:nvPr>
        </p:nvGraphicFramePr>
        <p:xfrm>
          <a:off x="2421500" y="808414"/>
          <a:ext cx="5503300" cy="40290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6781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buffer and set its proper size</a:t>
            </a:r>
          </a:p>
          <a:p>
            <a:r>
              <a:rPr lang="en-US" dirty="0" smtClean="0"/>
              <a:t>Timeout of the connection</a:t>
            </a:r>
          </a:p>
          <a:p>
            <a:r>
              <a:rPr lang="en-US" dirty="0" smtClean="0"/>
              <a:t>Health page error</a:t>
            </a:r>
          </a:p>
          <a:p>
            <a:r>
              <a:rPr lang="en-US" dirty="0"/>
              <a:t>Handle exceptions for all possible errors</a:t>
            </a:r>
          </a:p>
          <a:p>
            <a:endParaRPr lang="en-US" dirty="0" smtClean="0"/>
          </a:p>
        </p:txBody>
      </p:sp>
      <p:sp>
        <p:nvSpPr>
          <p:cNvPr id="3" name="Title 2"/>
          <p:cNvSpPr>
            <a:spLocks noGrp="1"/>
          </p:cNvSpPr>
          <p:nvPr>
            <p:ph type="title"/>
          </p:nvPr>
        </p:nvSpPr>
        <p:spPr/>
        <p:txBody>
          <a:bodyPr/>
          <a:lstStyle/>
          <a:p>
            <a:r>
              <a:rPr lang="en-US" dirty="0"/>
              <a:t>Derivative Service Improvements</a:t>
            </a:r>
          </a:p>
        </p:txBody>
      </p:sp>
    </p:spTree>
    <p:extLst>
      <p:ext uri="{BB962C8B-B14F-4D97-AF65-F5344CB8AC3E}">
        <p14:creationId xmlns:p14="http://schemas.microsoft.com/office/powerpoint/2010/main" val="31898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Push </a:t>
            </a:r>
            <a:r>
              <a:rPr lang="en-US" dirty="0"/>
              <a:t>back data when errors </a:t>
            </a:r>
            <a:r>
              <a:rPr lang="en-US" dirty="0" smtClean="0"/>
              <a:t>happen</a:t>
            </a:r>
          </a:p>
          <a:p>
            <a:r>
              <a:rPr lang="en-US" dirty="0"/>
              <a:t>Retry </a:t>
            </a:r>
            <a:r>
              <a:rPr lang="en-US" dirty="0" smtClean="0"/>
              <a:t>mechanism</a:t>
            </a:r>
          </a:p>
          <a:p>
            <a:r>
              <a:rPr lang="en-US" dirty="0"/>
              <a:t>Connection pool </a:t>
            </a:r>
            <a:r>
              <a:rPr lang="en-US" dirty="0" smtClean="0"/>
              <a:t>leak</a:t>
            </a:r>
            <a:endParaRPr lang="en-US" dirty="0"/>
          </a:p>
          <a:p>
            <a:r>
              <a:rPr lang="en-US" dirty="0"/>
              <a:t>Record enough logs for errors or latency</a:t>
            </a:r>
          </a:p>
          <a:p>
            <a:endParaRPr lang="en-US" dirty="0"/>
          </a:p>
        </p:txBody>
      </p:sp>
      <p:sp>
        <p:nvSpPr>
          <p:cNvPr id="3" name="Title 2"/>
          <p:cNvSpPr>
            <a:spLocks noGrp="1"/>
          </p:cNvSpPr>
          <p:nvPr>
            <p:ph type="title"/>
          </p:nvPr>
        </p:nvSpPr>
        <p:spPr/>
        <p:txBody>
          <a:bodyPr/>
          <a:lstStyle/>
          <a:p>
            <a:r>
              <a:rPr lang="en-US" dirty="0"/>
              <a:t>Derivative Service </a:t>
            </a:r>
            <a:r>
              <a:rPr lang="en-US" dirty="0" smtClean="0"/>
              <a:t>Improvements(Cont.)</a:t>
            </a:r>
            <a:endParaRPr lang="en-US" dirty="0"/>
          </a:p>
        </p:txBody>
      </p:sp>
    </p:spTree>
    <p:extLst>
      <p:ext uri="{BB962C8B-B14F-4D97-AF65-F5344CB8AC3E}">
        <p14:creationId xmlns:p14="http://schemas.microsoft.com/office/powerpoint/2010/main" val="16709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Reference</a:t>
            </a:r>
            <a:endParaRPr lang="en-US" dirty="0"/>
          </a:p>
        </p:txBody>
      </p:sp>
      <p:sp>
        <p:nvSpPr>
          <p:cNvPr id="2" name="Content Placeholder 1"/>
          <p:cNvSpPr>
            <a:spLocks noGrp="1"/>
          </p:cNvSpPr>
          <p:nvPr>
            <p:ph idx="17"/>
          </p:nvPr>
        </p:nvSpPr>
        <p:spPr>
          <a:xfrm>
            <a:off x="457205" y="1169988"/>
            <a:ext cx="4238620" cy="3575462"/>
          </a:xfrm>
        </p:spPr>
        <p:txBody>
          <a:bodyPr/>
          <a:lstStyle/>
          <a:p>
            <a:r>
              <a:rPr lang="en-US" dirty="0" smtClean="0">
                <a:hlinkClick r:id="rId3"/>
              </a:rPr>
              <a:t>https</a:t>
            </a:r>
            <a:r>
              <a:rPr lang="en-US" dirty="0">
                <a:hlinkClick r:id="rId3"/>
              </a:rPr>
              <a:t>://</a:t>
            </a:r>
            <a:r>
              <a:rPr lang="en-US" dirty="0" smtClean="0">
                <a:hlinkClick r:id="rId3"/>
              </a:rPr>
              <a:t>wiki.autodesk.com/display/saascore/DS+Resiliency+Test</a:t>
            </a:r>
            <a:endParaRPr lang="en-US" dirty="0" smtClean="0"/>
          </a:p>
          <a:p>
            <a:r>
              <a:rPr lang="en-US" dirty="0">
                <a:hlinkClick r:id="rId4"/>
              </a:rPr>
              <a:t>http://wiremock.org</a:t>
            </a:r>
            <a:r>
              <a:rPr lang="en-US" dirty="0" smtClean="0">
                <a:hlinkClick r:id="rId4"/>
              </a:rPr>
              <a:t>/</a:t>
            </a:r>
            <a:endParaRPr lang="en-US" dirty="0" smtClean="0"/>
          </a:p>
          <a:p>
            <a:r>
              <a:rPr lang="en-US" dirty="0">
                <a:hlinkClick r:id="rId5"/>
              </a:rPr>
              <a:t>http://www.fabfile.org/</a:t>
            </a:r>
            <a:endParaRPr lang="en-US" dirty="0"/>
          </a:p>
          <a:p>
            <a:pPr marL="0" indent="0">
              <a:buNone/>
            </a:pPr>
            <a:endParaRPr lang="en-US" dirty="0" smtClean="0"/>
          </a:p>
          <a:p>
            <a:pPr marL="0" indent="0">
              <a:buNone/>
            </a:pPr>
            <a:r>
              <a:rPr lang="en-US" dirty="0" smtClean="0"/>
              <a:t>Emails:</a:t>
            </a:r>
          </a:p>
          <a:p>
            <a:pPr marL="0" indent="0">
              <a:buNone/>
            </a:pPr>
            <a:r>
              <a:rPr lang="en-US" dirty="0" smtClean="0">
                <a:hlinkClick r:id="rId6"/>
              </a:rPr>
              <a:t>Christy.Gu@autodesk.com</a:t>
            </a:r>
            <a:endParaRPr lang="en-US" dirty="0" smtClean="0"/>
          </a:p>
          <a:p>
            <a:pPr marL="0" indent="0">
              <a:buNone/>
            </a:pPr>
            <a:r>
              <a:rPr lang="en-US" dirty="0" smtClean="0">
                <a:hlinkClick r:id="rId7"/>
              </a:rPr>
              <a:t>Hang.Su@autodesk.com</a:t>
            </a:r>
            <a:endParaRPr lang="en-US" dirty="0" smtClean="0"/>
          </a:p>
          <a:p>
            <a:pPr marL="0" indent="0">
              <a:buNone/>
            </a:pPr>
            <a:endParaRPr lang="en-US" dirty="0"/>
          </a:p>
        </p:txBody>
      </p:sp>
      <p:pic>
        <p:nvPicPr>
          <p:cNvPr id="6" name="Content Placeholder 5"/>
          <p:cNvPicPr>
            <a:picLocks noGrp="1" noChangeAspect="1"/>
          </p:cNvPicPr>
          <p:nvPr>
            <p:ph sz="quarter" idx="18"/>
          </p:nvPr>
        </p:nvPicPr>
        <p:blipFill>
          <a:blip r:embed="rId8"/>
          <a:stretch>
            <a:fillRect/>
          </a:stretch>
        </p:blipFill>
        <p:spPr>
          <a:xfrm>
            <a:off x="4858001" y="1169988"/>
            <a:ext cx="3584072" cy="3576637"/>
          </a:xfrm>
          <a:prstGeom prst="rect">
            <a:avLst/>
          </a:prstGeom>
        </p:spPr>
      </p:pic>
    </p:spTree>
    <p:extLst>
      <p:ext uri="{BB962C8B-B14F-4D97-AF65-F5344CB8AC3E}">
        <p14:creationId xmlns:p14="http://schemas.microsoft.com/office/powerpoint/2010/main" val="264478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50000"/>
              </a:lnSpc>
            </a:pPr>
            <a:r>
              <a:rPr lang="en-US" dirty="0" smtClean="0"/>
              <a:t>Resiliency </a:t>
            </a:r>
            <a:r>
              <a:rPr lang="en-US" dirty="0"/>
              <a:t>Test </a:t>
            </a:r>
            <a:r>
              <a:rPr lang="en-US" altLang="zh-CN" dirty="0" smtClean="0"/>
              <a:t>Introduction</a:t>
            </a:r>
            <a:endParaRPr lang="en-US" dirty="0"/>
          </a:p>
          <a:p>
            <a:pPr>
              <a:lnSpc>
                <a:spcPct val="150000"/>
              </a:lnSpc>
            </a:pPr>
            <a:r>
              <a:rPr lang="en-US" dirty="0"/>
              <a:t>Resiliency Test Infrastructure </a:t>
            </a:r>
          </a:p>
          <a:p>
            <a:pPr>
              <a:lnSpc>
                <a:spcPct val="150000"/>
              </a:lnSpc>
            </a:pPr>
            <a:r>
              <a:rPr lang="en-US" dirty="0"/>
              <a:t>Resiliency Test Results Analysis </a:t>
            </a:r>
          </a:p>
          <a:p>
            <a:endParaRPr lang="en-US" dirty="0"/>
          </a:p>
        </p:txBody>
      </p:sp>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49059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12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Resiliency</a:t>
            </a:r>
            <a:r>
              <a:rPr lang="zh-CN" altLang="en-US" dirty="0" smtClean="0"/>
              <a:t> </a:t>
            </a:r>
            <a:r>
              <a:rPr lang="en-US" altLang="zh-CN" dirty="0" smtClean="0"/>
              <a:t>Test</a:t>
            </a:r>
            <a:r>
              <a:rPr lang="zh-CN" altLang="en-US" dirty="0" smtClean="0"/>
              <a:t> </a:t>
            </a:r>
            <a:r>
              <a:rPr lang="en-US" altLang="zh-CN" dirty="0" smtClean="0"/>
              <a:t>Introduction</a:t>
            </a:r>
            <a:endParaRPr lang="en-US" dirty="0"/>
          </a:p>
        </p:txBody>
      </p:sp>
    </p:spTree>
    <p:extLst>
      <p:ext uri="{BB962C8B-B14F-4D97-AF65-F5344CB8AC3E}">
        <p14:creationId xmlns:p14="http://schemas.microsoft.com/office/powerpoint/2010/main" val="104807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20"/>
          <p:cNvSpPr/>
          <p:nvPr/>
        </p:nvSpPr>
        <p:spPr>
          <a:xfrm>
            <a:off x="2882174" y="1901825"/>
            <a:ext cx="2992582" cy="1444335"/>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loud 6"/>
          <p:cNvSpPr/>
          <p:nvPr/>
        </p:nvSpPr>
        <p:spPr>
          <a:xfrm>
            <a:off x="2756520" y="2245094"/>
            <a:ext cx="2992582" cy="1444335"/>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altLang="zh-CN" dirty="0" smtClean="0"/>
              <a:t>Cloud Services Test Area</a:t>
            </a:r>
            <a:endParaRPr lang="en-US" dirty="0"/>
          </a:p>
        </p:txBody>
      </p:sp>
      <p:sp>
        <p:nvSpPr>
          <p:cNvPr id="6" name="Cloud 5"/>
          <p:cNvSpPr/>
          <p:nvPr/>
        </p:nvSpPr>
        <p:spPr>
          <a:xfrm>
            <a:off x="2718262" y="2036621"/>
            <a:ext cx="2975957" cy="1496292"/>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CLOUD SERVICES</a:t>
            </a:r>
            <a:endParaRPr lang="en-US" dirty="0"/>
          </a:p>
        </p:txBody>
      </p:sp>
      <p:sp>
        <p:nvSpPr>
          <p:cNvPr id="8" name="Smiley Face 7"/>
          <p:cNvSpPr/>
          <p:nvPr/>
        </p:nvSpPr>
        <p:spPr>
          <a:xfrm>
            <a:off x="335850" y="2374283"/>
            <a:ext cx="1080000" cy="1080000"/>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smtClean="0"/>
              <a:t>STABLE</a:t>
            </a:r>
            <a:endParaRPr lang="en-US" sz="1000" b="1" dirty="0"/>
          </a:p>
        </p:txBody>
      </p:sp>
      <p:sp>
        <p:nvSpPr>
          <p:cNvPr id="9" name="Smiley Face 8"/>
          <p:cNvSpPr/>
          <p:nvPr/>
        </p:nvSpPr>
        <p:spPr>
          <a:xfrm>
            <a:off x="1542183" y="1105919"/>
            <a:ext cx="1080000" cy="1080000"/>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smtClean="0"/>
              <a:t>SCALABLE</a:t>
            </a:r>
            <a:endParaRPr lang="en-US" sz="1000" b="1" dirty="0"/>
          </a:p>
        </p:txBody>
      </p:sp>
      <p:sp>
        <p:nvSpPr>
          <p:cNvPr id="10" name="Smiley Face 9"/>
          <p:cNvSpPr/>
          <p:nvPr/>
        </p:nvSpPr>
        <p:spPr>
          <a:xfrm>
            <a:off x="325872" y="3642648"/>
            <a:ext cx="1080000" cy="1080000"/>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smtClean="0"/>
              <a:t>AVAILABLE</a:t>
            </a:r>
            <a:endParaRPr lang="en-US" sz="1000" b="1" dirty="0"/>
          </a:p>
        </p:txBody>
      </p:sp>
      <p:sp>
        <p:nvSpPr>
          <p:cNvPr id="11" name="Heart 10"/>
          <p:cNvSpPr/>
          <p:nvPr/>
        </p:nvSpPr>
        <p:spPr>
          <a:xfrm>
            <a:off x="5951269" y="1199408"/>
            <a:ext cx="1438101" cy="1039092"/>
          </a:xfrm>
          <a:prstGeom prst="hear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b="1" dirty="0" smtClean="0"/>
              <a:t>FUNCTIONAL TEST</a:t>
            </a:r>
            <a:endParaRPr lang="en-US" sz="1000" b="1" dirty="0"/>
          </a:p>
        </p:txBody>
      </p:sp>
      <p:sp>
        <p:nvSpPr>
          <p:cNvPr id="12" name="Heart 11"/>
          <p:cNvSpPr/>
          <p:nvPr/>
        </p:nvSpPr>
        <p:spPr>
          <a:xfrm>
            <a:off x="7499135" y="2394737"/>
            <a:ext cx="1438101" cy="1039092"/>
          </a:xfrm>
          <a:prstGeom prst="hear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b="1" dirty="0" smtClean="0"/>
              <a:t>PERFORMANCE TEST</a:t>
            </a:r>
            <a:endParaRPr lang="en-US" sz="1000" b="1" dirty="0"/>
          </a:p>
        </p:txBody>
      </p:sp>
      <p:sp>
        <p:nvSpPr>
          <p:cNvPr id="13" name="Heart 12"/>
          <p:cNvSpPr/>
          <p:nvPr/>
        </p:nvSpPr>
        <p:spPr>
          <a:xfrm>
            <a:off x="5948167" y="3590066"/>
            <a:ext cx="1438101" cy="1039092"/>
          </a:xfrm>
          <a:prstGeom prst="hear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b="1" dirty="0" smtClean="0"/>
              <a:t>RESILIENCY TEST</a:t>
            </a:r>
            <a:endParaRPr lang="en-US" sz="1000" b="1" dirty="0"/>
          </a:p>
        </p:txBody>
      </p:sp>
      <p:sp>
        <p:nvSpPr>
          <p:cNvPr id="14" name="Smiley Face 13"/>
          <p:cNvSpPr/>
          <p:nvPr/>
        </p:nvSpPr>
        <p:spPr>
          <a:xfrm>
            <a:off x="338560" y="1105919"/>
            <a:ext cx="1080000" cy="1080000"/>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smtClean="0"/>
              <a:t>USEFUL</a:t>
            </a:r>
            <a:endParaRPr lang="en-US" sz="1000" b="1" dirty="0"/>
          </a:p>
        </p:txBody>
      </p:sp>
      <p:sp>
        <p:nvSpPr>
          <p:cNvPr id="15" name="Smiley Face 14"/>
          <p:cNvSpPr/>
          <p:nvPr/>
        </p:nvSpPr>
        <p:spPr>
          <a:xfrm>
            <a:off x="1546001" y="3642648"/>
            <a:ext cx="1080000" cy="1080000"/>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000" b="1" dirty="0" smtClean="0"/>
              <a:t>FAULT</a:t>
            </a:r>
            <a:r>
              <a:rPr lang="zh-CN" altLang="en-US" sz="1000" b="1" dirty="0" smtClean="0"/>
              <a:t> </a:t>
            </a:r>
            <a:r>
              <a:rPr lang="en-US" altLang="zh-CN" sz="1000" b="1" dirty="0" smtClean="0"/>
              <a:t>TOLERANT</a:t>
            </a:r>
            <a:endParaRPr lang="en-US" sz="1000" b="1" dirty="0"/>
          </a:p>
        </p:txBody>
      </p:sp>
      <p:sp>
        <p:nvSpPr>
          <p:cNvPr id="16" name="Smiley Face 15"/>
          <p:cNvSpPr/>
          <p:nvPr/>
        </p:nvSpPr>
        <p:spPr>
          <a:xfrm>
            <a:off x="1542183" y="2380120"/>
            <a:ext cx="1080000" cy="1080000"/>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smtClean="0"/>
              <a:t>SECURE</a:t>
            </a:r>
            <a:endParaRPr lang="en-US" sz="1000" b="1" dirty="0"/>
          </a:p>
        </p:txBody>
      </p:sp>
      <p:sp>
        <p:nvSpPr>
          <p:cNvPr id="18" name="Heart 17"/>
          <p:cNvSpPr/>
          <p:nvPr/>
        </p:nvSpPr>
        <p:spPr>
          <a:xfrm>
            <a:off x="5948168" y="2394737"/>
            <a:ext cx="1438101" cy="1039092"/>
          </a:xfrm>
          <a:prstGeom prst="hear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b="1" dirty="0" smtClean="0"/>
              <a:t>SECURITY TEST</a:t>
            </a:r>
            <a:endParaRPr lang="en-US" sz="1000" b="1" dirty="0"/>
          </a:p>
        </p:txBody>
      </p:sp>
      <p:sp>
        <p:nvSpPr>
          <p:cNvPr id="19" name="Heart 18"/>
          <p:cNvSpPr/>
          <p:nvPr/>
        </p:nvSpPr>
        <p:spPr>
          <a:xfrm>
            <a:off x="7499135" y="3590066"/>
            <a:ext cx="1438101" cy="1039092"/>
          </a:xfrm>
          <a:prstGeom prst="hear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b="1" dirty="0" smtClean="0"/>
              <a:t>LOAD</a:t>
            </a:r>
          </a:p>
          <a:p>
            <a:pPr algn="ctr"/>
            <a:r>
              <a:rPr lang="en-US" sz="1000" b="1" dirty="0" smtClean="0"/>
              <a:t>TEST</a:t>
            </a:r>
            <a:endParaRPr lang="en-US" sz="1000" b="1" dirty="0"/>
          </a:p>
        </p:txBody>
      </p:sp>
      <p:sp>
        <p:nvSpPr>
          <p:cNvPr id="20" name="Heart 19"/>
          <p:cNvSpPr/>
          <p:nvPr/>
        </p:nvSpPr>
        <p:spPr>
          <a:xfrm>
            <a:off x="7499135" y="1195249"/>
            <a:ext cx="1438101" cy="1039092"/>
          </a:xfrm>
          <a:prstGeom prst="hear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b="1" dirty="0" smtClean="0"/>
              <a:t>LOGEVITY TEST</a:t>
            </a:r>
            <a:endParaRPr lang="en-US" sz="1000" b="1" dirty="0"/>
          </a:p>
        </p:txBody>
      </p:sp>
    </p:spTree>
    <p:extLst>
      <p:ext uri="{BB962C8B-B14F-4D97-AF65-F5344CB8AC3E}">
        <p14:creationId xmlns:p14="http://schemas.microsoft.com/office/powerpoint/2010/main" val="157849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heckerboard(across)">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linds(horizontal)">
                                      <p:cBhvr>
                                        <p:cTn id="38" dur="500"/>
                                        <p:tgtEl>
                                          <p:spTgt spid="1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linds(horizontal)">
                                      <p:cBhvr>
                                        <p:cTn id="41" dur="500"/>
                                        <p:tgtEl>
                                          <p:spTgt spid="2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20"/>
          <p:cNvSpPr/>
          <p:nvPr/>
        </p:nvSpPr>
        <p:spPr>
          <a:xfrm>
            <a:off x="2882174" y="1901825"/>
            <a:ext cx="2992582" cy="1444335"/>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loud 6"/>
          <p:cNvSpPr/>
          <p:nvPr/>
        </p:nvSpPr>
        <p:spPr>
          <a:xfrm>
            <a:off x="2756520" y="2245094"/>
            <a:ext cx="2992582" cy="1444335"/>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altLang="zh-CN" dirty="0" smtClean="0"/>
              <a:t>What</a:t>
            </a:r>
            <a:r>
              <a:rPr lang="zh-CN" altLang="en-US" dirty="0" smtClean="0"/>
              <a:t> </a:t>
            </a:r>
            <a:r>
              <a:rPr lang="en-US" altLang="zh-CN" dirty="0" smtClean="0"/>
              <a:t>is</a:t>
            </a:r>
            <a:r>
              <a:rPr lang="zh-CN" altLang="en-US" dirty="0" smtClean="0"/>
              <a:t> </a:t>
            </a:r>
            <a:r>
              <a:rPr lang="en-US" altLang="zh-CN" dirty="0" smtClean="0"/>
              <a:t>Resiliency</a:t>
            </a:r>
            <a:r>
              <a:rPr lang="zh-CN" altLang="en-US" dirty="0" smtClean="0"/>
              <a:t> </a:t>
            </a:r>
            <a:r>
              <a:rPr lang="en-US" altLang="zh-CN" dirty="0" smtClean="0"/>
              <a:t>Test</a:t>
            </a:r>
            <a:endParaRPr lang="en-US" dirty="0"/>
          </a:p>
        </p:txBody>
      </p:sp>
      <p:sp>
        <p:nvSpPr>
          <p:cNvPr id="6" name="Cloud 5"/>
          <p:cNvSpPr/>
          <p:nvPr/>
        </p:nvSpPr>
        <p:spPr>
          <a:xfrm>
            <a:off x="2718262" y="2036621"/>
            <a:ext cx="2975957" cy="1496292"/>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CLOUD SERVICES</a:t>
            </a:r>
            <a:endParaRPr lang="en-US" dirty="0"/>
          </a:p>
        </p:txBody>
      </p:sp>
      <p:sp>
        <p:nvSpPr>
          <p:cNvPr id="13" name="Heart 12"/>
          <p:cNvSpPr/>
          <p:nvPr/>
        </p:nvSpPr>
        <p:spPr>
          <a:xfrm>
            <a:off x="6271577" y="1627355"/>
            <a:ext cx="2489340" cy="1993273"/>
          </a:xfrm>
          <a:prstGeom prst="hear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t>RESILIENCY TEST</a:t>
            </a:r>
            <a:endParaRPr lang="en-US" sz="1600" b="1" dirty="0"/>
          </a:p>
        </p:txBody>
      </p:sp>
      <p:sp>
        <p:nvSpPr>
          <p:cNvPr id="15" name="Smiley Face 14"/>
          <p:cNvSpPr/>
          <p:nvPr/>
        </p:nvSpPr>
        <p:spPr>
          <a:xfrm>
            <a:off x="305991" y="1574182"/>
            <a:ext cx="2053708" cy="2099620"/>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b="1" dirty="0" smtClean="0"/>
              <a:t>FAULT</a:t>
            </a:r>
            <a:r>
              <a:rPr lang="zh-CN" altLang="en-US" sz="1600" b="1" dirty="0" smtClean="0"/>
              <a:t> </a:t>
            </a:r>
            <a:r>
              <a:rPr lang="en-US" altLang="zh-CN" sz="1600" b="1" dirty="0" smtClean="0"/>
              <a:t>TOLERANT</a:t>
            </a:r>
            <a:endParaRPr lang="en-US" sz="1600" b="1" dirty="0"/>
          </a:p>
        </p:txBody>
      </p:sp>
      <p:sp>
        <p:nvSpPr>
          <p:cNvPr id="2" name="Folded Corner 1"/>
          <p:cNvSpPr/>
          <p:nvPr/>
        </p:nvSpPr>
        <p:spPr>
          <a:xfrm>
            <a:off x="1302274" y="3897902"/>
            <a:ext cx="4007482" cy="954325"/>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Failures happen any time</a:t>
            </a:r>
          </a:p>
          <a:p>
            <a:pPr algn="ctr"/>
            <a:r>
              <a:rPr lang="en-US" dirty="0" smtClean="0"/>
              <a:t>Network fail to connect</a:t>
            </a:r>
          </a:p>
          <a:p>
            <a:pPr algn="ctr"/>
            <a:r>
              <a:rPr lang="en-US" dirty="0" smtClean="0"/>
              <a:t>Dependencies fail to </a:t>
            </a:r>
            <a:r>
              <a:rPr lang="en-US" altLang="zh-CN" dirty="0" smtClean="0"/>
              <a:t>respond</a:t>
            </a:r>
            <a:endParaRPr lang="en-US" dirty="0" smtClean="0"/>
          </a:p>
          <a:p>
            <a:pPr algn="ctr"/>
            <a:r>
              <a:rPr lang="en-US" dirty="0" smtClean="0"/>
              <a:t>Machines crash</a:t>
            </a:r>
            <a:endParaRPr lang="en-US" dirty="0"/>
          </a:p>
        </p:txBody>
      </p:sp>
      <p:sp>
        <p:nvSpPr>
          <p:cNvPr id="22" name="Folded Corner 21"/>
          <p:cNvSpPr/>
          <p:nvPr/>
        </p:nvSpPr>
        <p:spPr>
          <a:xfrm>
            <a:off x="4206240" y="723600"/>
            <a:ext cx="3810054" cy="81648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Try its best to survive</a:t>
            </a:r>
          </a:p>
          <a:p>
            <a:pPr algn="ctr"/>
            <a:r>
              <a:rPr lang="en-US" altLang="zh-CN" dirty="0" smtClean="0"/>
              <a:t>Data should be consistent</a:t>
            </a:r>
          </a:p>
        </p:txBody>
      </p:sp>
    </p:spTree>
    <p:extLst>
      <p:ext uri="{BB962C8B-B14F-4D97-AF65-F5344CB8AC3E}">
        <p14:creationId xmlns:p14="http://schemas.microsoft.com/office/powerpoint/2010/main" val="337258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is Resiliency Test Important</a:t>
            </a:r>
            <a:endParaRPr lang="en-US" dirty="0"/>
          </a:p>
        </p:txBody>
      </p:sp>
      <p:grpSp>
        <p:nvGrpSpPr>
          <p:cNvPr id="4" name="Group 3"/>
          <p:cNvGrpSpPr/>
          <p:nvPr/>
        </p:nvGrpSpPr>
        <p:grpSpPr>
          <a:xfrm>
            <a:off x="3265873" y="1753183"/>
            <a:ext cx="2145897" cy="1994216"/>
            <a:chOff x="1254684" y="572769"/>
            <a:chExt cx="1660428" cy="1994216"/>
          </a:xfrm>
          <a:solidFill>
            <a:srgbClr val="1858A8"/>
          </a:solidFill>
        </p:grpSpPr>
        <p:sp>
          <p:nvSpPr>
            <p:cNvPr id="5" name="Rounded Rectangle 4"/>
            <p:cNvSpPr/>
            <p:nvPr/>
          </p:nvSpPr>
          <p:spPr>
            <a:xfrm>
              <a:off x="1254684" y="572769"/>
              <a:ext cx="1660428" cy="1994216"/>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1303316" y="621401"/>
              <a:ext cx="1563164" cy="189695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Derivative Service</a:t>
              </a:r>
              <a:endParaRPr lang="en-US" sz="2200" kern="1200" dirty="0"/>
            </a:p>
          </p:txBody>
        </p:sp>
      </p:grpSp>
      <p:grpSp>
        <p:nvGrpSpPr>
          <p:cNvPr id="7" name="Group 6"/>
          <p:cNvGrpSpPr/>
          <p:nvPr/>
        </p:nvGrpSpPr>
        <p:grpSpPr>
          <a:xfrm>
            <a:off x="2955361" y="3936974"/>
            <a:ext cx="2766923" cy="519592"/>
            <a:chOff x="1160990" y="2638049"/>
            <a:chExt cx="2766923" cy="519592"/>
          </a:xfrm>
          <a:solidFill>
            <a:srgbClr val="1858A8"/>
          </a:solidFill>
        </p:grpSpPr>
        <p:sp>
          <p:nvSpPr>
            <p:cNvPr id="8" name="Rounded Rectangle 7"/>
            <p:cNvSpPr/>
            <p:nvPr/>
          </p:nvSpPr>
          <p:spPr>
            <a:xfrm>
              <a:off x="1160990" y="2638049"/>
              <a:ext cx="2766923"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1176208" y="2653267"/>
              <a:ext cx="2736487"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Translation</a:t>
              </a:r>
              <a:endParaRPr lang="en-US" sz="2200" kern="1200" dirty="0"/>
            </a:p>
          </p:txBody>
        </p:sp>
      </p:grpSp>
      <p:grpSp>
        <p:nvGrpSpPr>
          <p:cNvPr id="10" name="Group 9"/>
          <p:cNvGrpSpPr/>
          <p:nvPr/>
        </p:nvGrpSpPr>
        <p:grpSpPr>
          <a:xfrm>
            <a:off x="1595623" y="1827356"/>
            <a:ext cx="1462274" cy="519592"/>
            <a:chOff x="89114" y="632224"/>
            <a:chExt cx="1043121" cy="519592"/>
          </a:xfrm>
          <a:solidFill>
            <a:srgbClr val="1858A8"/>
          </a:solidFill>
        </p:grpSpPr>
        <p:sp>
          <p:nvSpPr>
            <p:cNvPr id="11" name="Rounded Rectangle 10"/>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Authentication</a:t>
              </a:r>
              <a:endParaRPr lang="en-US" sz="1100" kern="1200" dirty="0"/>
            </a:p>
          </p:txBody>
        </p:sp>
      </p:grpSp>
      <p:grpSp>
        <p:nvGrpSpPr>
          <p:cNvPr id="13" name="Group 12"/>
          <p:cNvGrpSpPr/>
          <p:nvPr/>
        </p:nvGrpSpPr>
        <p:grpSpPr>
          <a:xfrm>
            <a:off x="1584957" y="3150661"/>
            <a:ext cx="1462274" cy="519592"/>
            <a:chOff x="89114" y="632224"/>
            <a:chExt cx="1043121" cy="519592"/>
          </a:xfrm>
          <a:solidFill>
            <a:srgbClr val="1858A8"/>
          </a:solidFill>
        </p:grpSpPr>
        <p:sp>
          <p:nvSpPr>
            <p:cNvPr id="14" name="Rounded Rectangle 13"/>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Storage</a:t>
              </a:r>
              <a:endParaRPr lang="en-US" sz="1100" kern="1200" dirty="0"/>
            </a:p>
          </p:txBody>
        </p:sp>
      </p:grpSp>
      <p:grpSp>
        <p:nvGrpSpPr>
          <p:cNvPr id="16" name="Group 15"/>
          <p:cNvGrpSpPr/>
          <p:nvPr/>
        </p:nvGrpSpPr>
        <p:grpSpPr>
          <a:xfrm>
            <a:off x="1584834" y="2490495"/>
            <a:ext cx="1462274" cy="519592"/>
            <a:chOff x="89114" y="632224"/>
            <a:chExt cx="1043121" cy="519592"/>
          </a:xfrm>
          <a:solidFill>
            <a:srgbClr val="1858A8"/>
          </a:solidFill>
        </p:grpSpPr>
        <p:sp>
          <p:nvSpPr>
            <p:cNvPr id="17" name="Rounded Rectangle 16"/>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ABus</a:t>
              </a:r>
              <a:endParaRPr lang="en-US" sz="1100" kern="1200" dirty="0"/>
            </a:p>
          </p:txBody>
        </p:sp>
      </p:grpSp>
      <p:grpSp>
        <p:nvGrpSpPr>
          <p:cNvPr id="19" name="Group 18"/>
          <p:cNvGrpSpPr/>
          <p:nvPr/>
        </p:nvGrpSpPr>
        <p:grpSpPr>
          <a:xfrm>
            <a:off x="5655601" y="1827356"/>
            <a:ext cx="1462274" cy="519592"/>
            <a:chOff x="89114" y="632224"/>
            <a:chExt cx="1043121" cy="519592"/>
          </a:xfrm>
          <a:solidFill>
            <a:srgbClr val="1858A8"/>
          </a:solidFill>
        </p:grpSpPr>
        <p:sp>
          <p:nvSpPr>
            <p:cNvPr id="20" name="Rounded Rectangle 19"/>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Event</a:t>
              </a:r>
              <a:endParaRPr lang="en-US" sz="1100" kern="1200" dirty="0"/>
            </a:p>
          </p:txBody>
        </p:sp>
      </p:grpSp>
      <p:grpSp>
        <p:nvGrpSpPr>
          <p:cNvPr id="22" name="Group 21"/>
          <p:cNvGrpSpPr/>
          <p:nvPr/>
        </p:nvGrpSpPr>
        <p:grpSpPr>
          <a:xfrm>
            <a:off x="5655601" y="2484130"/>
            <a:ext cx="1462274" cy="519592"/>
            <a:chOff x="89114" y="632224"/>
            <a:chExt cx="1043121" cy="519592"/>
          </a:xfrm>
          <a:solidFill>
            <a:srgbClr val="1858A8"/>
          </a:solidFill>
        </p:grpSpPr>
        <p:sp>
          <p:nvSpPr>
            <p:cNvPr id="23" name="Rounded Rectangle 22"/>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altLang="zh-CN" sz="1100" kern="1200" dirty="0" smtClean="0"/>
                <a:t>Billing</a:t>
              </a:r>
              <a:endParaRPr lang="en-US" sz="1100" kern="1200" dirty="0"/>
            </a:p>
          </p:txBody>
        </p:sp>
      </p:grpSp>
      <p:grpSp>
        <p:nvGrpSpPr>
          <p:cNvPr id="25" name="Group 24"/>
          <p:cNvGrpSpPr/>
          <p:nvPr/>
        </p:nvGrpSpPr>
        <p:grpSpPr>
          <a:xfrm>
            <a:off x="5634268" y="3140904"/>
            <a:ext cx="1462274" cy="519592"/>
            <a:chOff x="89114" y="632224"/>
            <a:chExt cx="1043121" cy="519592"/>
          </a:xfrm>
          <a:solidFill>
            <a:srgbClr val="1858A8"/>
          </a:solidFill>
        </p:grpSpPr>
        <p:sp>
          <p:nvSpPr>
            <p:cNvPr id="26" name="Rounded Rectangle 25"/>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Logging</a:t>
              </a:r>
              <a:endParaRPr lang="en-US" sz="1100" kern="1200" dirty="0"/>
            </a:p>
          </p:txBody>
        </p:sp>
      </p:grpSp>
      <p:sp>
        <p:nvSpPr>
          <p:cNvPr id="65" name="Rounded Rectangle 4"/>
          <p:cNvSpPr/>
          <p:nvPr/>
        </p:nvSpPr>
        <p:spPr>
          <a:xfrm>
            <a:off x="3328723" y="1949262"/>
            <a:ext cx="999875" cy="811077"/>
          </a:xfrm>
          <a:prstGeom prst="rect">
            <a:avLst/>
          </a:prstGeom>
          <a:solidFill>
            <a:srgbClr val="005E30"/>
          </a:solid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Web Service</a:t>
            </a:r>
            <a:endParaRPr lang="en-US" sz="1100" kern="1200" dirty="0"/>
          </a:p>
        </p:txBody>
      </p:sp>
      <p:sp>
        <p:nvSpPr>
          <p:cNvPr id="66" name="Rounded Rectangle 4"/>
          <p:cNvSpPr/>
          <p:nvPr/>
        </p:nvSpPr>
        <p:spPr>
          <a:xfrm>
            <a:off x="4338821" y="1945538"/>
            <a:ext cx="999875" cy="811077"/>
          </a:xfrm>
          <a:prstGeom prst="rect">
            <a:avLst/>
          </a:prstGeom>
          <a:solidFill>
            <a:srgbClr val="005E30"/>
          </a:solid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dirty="0" smtClean="0"/>
              <a:t>Writing Service</a:t>
            </a:r>
            <a:endParaRPr lang="en-US" sz="1100" kern="1200" dirty="0"/>
          </a:p>
        </p:txBody>
      </p:sp>
      <p:sp>
        <p:nvSpPr>
          <p:cNvPr id="67" name="Rounded Rectangle 4"/>
          <p:cNvSpPr/>
          <p:nvPr/>
        </p:nvSpPr>
        <p:spPr>
          <a:xfrm>
            <a:off x="3328723" y="2775557"/>
            <a:ext cx="999875" cy="811077"/>
          </a:xfrm>
          <a:prstGeom prst="rect">
            <a:avLst/>
          </a:prstGeom>
          <a:solidFill>
            <a:srgbClr val="005E30"/>
          </a:solid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DS Adapter</a:t>
            </a:r>
            <a:endParaRPr lang="en-US" sz="1100" kern="1200" dirty="0"/>
          </a:p>
        </p:txBody>
      </p:sp>
      <p:sp>
        <p:nvSpPr>
          <p:cNvPr id="68" name="Rounded Rectangle 4"/>
          <p:cNvSpPr/>
          <p:nvPr/>
        </p:nvSpPr>
        <p:spPr>
          <a:xfrm>
            <a:off x="4338821" y="2771833"/>
            <a:ext cx="999875" cy="811077"/>
          </a:xfrm>
          <a:prstGeom prst="rect">
            <a:avLst/>
          </a:prstGeom>
          <a:solidFill>
            <a:srgbClr val="005E30"/>
          </a:solid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ZooKeeper</a:t>
            </a:r>
            <a:endParaRPr lang="en-US" sz="1100" kern="1200" dirty="0"/>
          </a:p>
        </p:txBody>
      </p:sp>
      <p:grpSp>
        <p:nvGrpSpPr>
          <p:cNvPr id="69" name="Group 68"/>
          <p:cNvGrpSpPr/>
          <p:nvPr/>
        </p:nvGrpSpPr>
        <p:grpSpPr>
          <a:xfrm>
            <a:off x="2955359" y="3936974"/>
            <a:ext cx="2766923" cy="519592"/>
            <a:chOff x="1160990" y="2638049"/>
            <a:chExt cx="2766923" cy="519592"/>
          </a:xfrm>
          <a:solidFill>
            <a:srgbClr val="0696D7"/>
          </a:solidFill>
        </p:grpSpPr>
        <p:sp>
          <p:nvSpPr>
            <p:cNvPr id="70" name="Rounded Rectangle 69"/>
            <p:cNvSpPr/>
            <p:nvPr/>
          </p:nvSpPr>
          <p:spPr>
            <a:xfrm>
              <a:off x="1160990" y="2638049"/>
              <a:ext cx="2766923"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Rounded Rectangle 4"/>
            <p:cNvSpPr/>
            <p:nvPr/>
          </p:nvSpPr>
          <p:spPr>
            <a:xfrm>
              <a:off x="1176208" y="2653267"/>
              <a:ext cx="2736487"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algn="ctr" defTabSz="977900">
                <a:lnSpc>
                  <a:spcPct val="90000"/>
                </a:lnSpc>
                <a:spcBef>
                  <a:spcPct val="0"/>
                </a:spcBef>
                <a:spcAft>
                  <a:spcPct val="35000"/>
                </a:spcAft>
              </a:pPr>
              <a:r>
                <a:rPr lang="en-US" sz="1100" kern="1200" dirty="0" smtClean="0"/>
                <a:t>Translation Service/</a:t>
              </a:r>
              <a:r>
                <a:rPr lang="en-US" sz="1100" dirty="0" smtClean="0"/>
                <a:t>Hydrogen</a:t>
              </a:r>
              <a:r>
                <a:rPr lang="en-US" sz="1100" kern="1200" dirty="0" smtClean="0"/>
                <a:t>/Workers</a:t>
              </a:r>
              <a:endParaRPr lang="en-US" sz="1100" kern="1200" dirty="0"/>
            </a:p>
          </p:txBody>
        </p:sp>
      </p:grpSp>
      <p:grpSp>
        <p:nvGrpSpPr>
          <p:cNvPr id="72" name="Group 71"/>
          <p:cNvGrpSpPr/>
          <p:nvPr/>
        </p:nvGrpSpPr>
        <p:grpSpPr>
          <a:xfrm>
            <a:off x="1595621" y="1827356"/>
            <a:ext cx="1462274" cy="519592"/>
            <a:chOff x="89114" y="632224"/>
            <a:chExt cx="1043121" cy="519592"/>
          </a:xfrm>
          <a:solidFill>
            <a:srgbClr val="0696D7"/>
          </a:solidFill>
        </p:grpSpPr>
        <p:sp>
          <p:nvSpPr>
            <p:cNvPr id="73" name="Rounded Rectangle 72"/>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Oxygen/</a:t>
              </a:r>
              <a:r>
                <a:rPr lang="en-US" sz="1100" kern="1200" dirty="0" err="1" smtClean="0"/>
                <a:t>Apigee</a:t>
              </a:r>
              <a:endParaRPr lang="en-US" sz="1100" kern="1200" dirty="0"/>
            </a:p>
          </p:txBody>
        </p:sp>
      </p:grpSp>
      <p:grpSp>
        <p:nvGrpSpPr>
          <p:cNvPr id="75" name="Group 74"/>
          <p:cNvGrpSpPr/>
          <p:nvPr/>
        </p:nvGrpSpPr>
        <p:grpSpPr>
          <a:xfrm>
            <a:off x="1584955" y="3150661"/>
            <a:ext cx="1462274" cy="519592"/>
            <a:chOff x="89114" y="632224"/>
            <a:chExt cx="1043121" cy="519592"/>
          </a:xfrm>
          <a:solidFill>
            <a:srgbClr val="0696D7"/>
          </a:solidFill>
        </p:grpSpPr>
        <p:sp>
          <p:nvSpPr>
            <p:cNvPr id="76" name="Rounded Rectangle 75"/>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S3/OSS/ACM</a:t>
              </a:r>
              <a:endParaRPr lang="en-US" sz="1100" kern="1200" dirty="0"/>
            </a:p>
          </p:txBody>
        </p:sp>
      </p:grpSp>
      <p:grpSp>
        <p:nvGrpSpPr>
          <p:cNvPr id="78" name="Group 77"/>
          <p:cNvGrpSpPr/>
          <p:nvPr/>
        </p:nvGrpSpPr>
        <p:grpSpPr>
          <a:xfrm>
            <a:off x="1584832" y="2490495"/>
            <a:ext cx="1462274" cy="519592"/>
            <a:chOff x="89114" y="632224"/>
            <a:chExt cx="1043121" cy="519592"/>
          </a:xfrm>
          <a:solidFill>
            <a:srgbClr val="0696D7"/>
          </a:solidFill>
        </p:grpSpPr>
        <p:sp>
          <p:nvSpPr>
            <p:cNvPr id="79" name="Rounded Rectangle 78"/>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ABus</a:t>
              </a:r>
              <a:endParaRPr lang="en-US" sz="1100" kern="1200" dirty="0"/>
            </a:p>
          </p:txBody>
        </p:sp>
      </p:grpSp>
      <p:grpSp>
        <p:nvGrpSpPr>
          <p:cNvPr id="81" name="Group 80"/>
          <p:cNvGrpSpPr/>
          <p:nvPr/>
        </p:nvGrpSpPr>
        <p:grpSpPr>
          <a:xfrm>
            <a:off x="5655599" y="1827356"/>
            <a:ext cx="1462274" cy="519592"/>
            <a:chOff x="89114" y="632224"/>
            <a:chExt cx="1043121" cy="519592"/>
          </a:xfrm>
          <a:solidFill>
            <a:srgbClr val="0696D7"/>
          </a:solidFill>
        </p:grpSpPr>
        <p:sp>
          <p:nvSpPr>
            <p:cNvPr id="82" name="Rounded Rectangle 81"/>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CSE</a:t>
              </a:r>
              <a:endParaRPr lang="en-US" sz="1100" kern="1200" dirty="0"/>
            </a:p>
          </p:txBody>
        </p:sp>
      </p:grpSp>
      <p:grpSp>
        <p:nvGrpSpPr>
          <p:cNvPr id="84" name="Group 83"/>
          <p:cNvGrpSpPr/>
          <p:nvPr/>
        </p:nvGrpSpPr>
        <p:grpSpPr>
          <a:xfrm>
            <a:off x="5655599" y="2476521"/>
            <a:ext cx="1462274" cy="519592"/>
            <a:chOff x="89114" y="632224"/>
            <a:chExt cx="1043121" cy="519592"/>
          </a:xfrm>
          <a:solidFill>
            <a:srgbClr val="0696D7"/>
          </a:solidFill>
        </p:grpSpPr>
        <p:sp>
          <p:nvSpPr>
            <p:cNvPr id="85" name="Rounded Rectangle 84"/>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Metering</a:t>
              </a:r>
              <a:endParaRPr lang="en-US" sz="1100" kern="1200" dirty="0"/>
            </a:p>
          </p:txBody>
        </p:sp>
      </p:grpSp>
      <p:grpSp>
        <p:nvGrpSpPr>
          <p:cNvPr id="87" name="Group 86"/>
          <p:cNvGrpSpPr/>
          <p:nvPr/>
        </p:nvGrpSpPr>
        <p:grpSpPr>
          <a:xfrm>
            <a:off x="5634266" y="3140904"/>
            <a:ext cx="1462274" cy="519592"/>
            <a:chOff x="89114" y="632224"/>
            <a:chExt cx="1043121" cy="519592"/>
          </a:xfrm>
          <a:solidFill>
            <a:srgbClr val="0696D7"/>
          </a:solidFill>
        </p:grpSpPr>
        <p:sp>
          <p:nvSpPr>
            <p:cNvPr id="88" name="Rounded Rectangle 87"/>
            <p:cNvSpPr/>
            <p:nvPr/>
          </p:nvSpPr>
          <p:spPr>
            <a:xfrm>
              <a:off x="89114" y="632224"/>
              <a:ext cx="1043121" cy="51959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Rounded Rectangle 4"/>
            <p:cNvSpPr/>
            <p:nvPr/>
          </p:nvSpPr>
          <p:spPr>
            <a:xfrm>
              <a:off x="104332" y="647442"/>
              <a:ext cx="1012685" cy="489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Kafka/Unified Logging</a:t>
              </a:r>
              <a:endParaRPr lang="en-US" sz="1100" kern="1200" dirty="0"/>
            </a:p>
          </p:txBody>
        </p:sp>
      </p:grpSp>
      <p:sp>
        <p:nvSpPr>
          <p:cNvPr id="96" name="Rounded Rectangle 4"/>
          <p:cNvSpPr/>
          <p:nvPr/>
        </p:nvSpPr>
        <p:spPr>
          <a:xfrm>
            <a:off x="5319630" y="1110915"/>
            <a:ext cx="774868" cy="489156"/>
          </a:xfrm>
          <a:prstGeom prst="rect">
            <a:avLst/>
          </a:prstGeom>
          <a:solidFill>
            <a:srgbClr val="87BC40"/>
          </a:solid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Forge</a:t>
            </a:r>
            <a:endParaRPr lang="en-US" sz="1100" kern="1200" dirty="0"/>
          </a:p>
        </p:txBody>
      </p:sp>
      <p:sp>
        <p:nvSpPr>
          <p:cNvPr id="97" name="Rounded Rectangle 4"/>
          <p:cNvSpPr/>
          <p:nvPr/>
        </p:nvSpPr>
        <p:spPr>
          <a:xfrm>
            <a:off x="2649128" y="1114703"/>
            <a:ext cx="774868" cy="489156"/>
          </a:xfrm>
          <a:prstGeom prst="rect">
            <a:avLst/>
          </a:prstGeom>
          <a:solidFill>
            <a:srgbClr val="87BC40"/>
          </a:solid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Fusion 360</a:t>
            </a:r>
            <a:endParaRPr lang="en-US" sz="1100" kern="1200" dirty="0"/>
          </a:p>
        </p:txBody>
      </p:sp>
      <p:sp>
        <p:nvSpPr>
          <p:cNvPr id="98" name="Rounded Rectangle 4"/>
          <p:cNvSpPr/>
          <p:nvPr/>
        </p:nvSpPr>
        <p:spPr>
          <a:xfrm>
            <a:off x="3539910" y="1112257"/>
            <a:ext cx="774868" cy="489156"/>
          </a:xfrm>
          <a:prstGeom prst="rect">
            <a:avLst/>
          </a:prstGeom>
          <a:solidFill>
            <a:srgbClr val="87BC40"/>
          </a:solid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BIM 360</a:t>
            </a:r>
            <a:endParaRPr lang="en-US" sz="1100" kern="1200" dirty="0"/>
          </a:p>
        </p:txBody>
      </p:sp>
      <p:sp>
        <p:nvSpPr>
          <p:cNvPr id="99" name="Rounded Rectangle 4"/>
          <p:cNvSpPr/>
          <p:nvPr/>
        </p:nvSpPr>
        <p:spPr>
          <a:xfrm>
            <a:off x="4430692" y="1110915"/>
            <a:ext cx="774868" cy="489156"/>
          </a:xfrm>
          <a:prstGeom prst="rect">
            <a:avLst/>
          </a:prstGeom>
          <a:solidFill>
            <a:srgbClr val="87BC40"/>
          </a:solid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A360</a:t>
            </a:r>
            <a:endParaRPr lang="en-US" sz="1100" kern="1200" dirty="0"/>
          </a:p>
        </p:txBody>
      </p:sp>
    </p:spTree>
    <p:extLst>
      <p:ext uri="{BB962C8B-B14F-4D97-AF65-F5344CB8AC3E}">
        <p14:creationId xmlns:p14="http://schemas.microsoft.com/office/powerpoint/2010/main" val="352848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7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6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96" grpId="0" animBg="1"/>
      <p:bldP spid="97" grpId="0" animBg="1"/>
      <p:bldP spid="98" grpId="0" animBg="1"/>
      <p:bldP spid="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ssu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287463"/>
            <a:ext cx="8229600" cy="3232150"/>
          </a:xfrm>
        </p:spPr>
      </p:pic>
      <p:sp>
        <p:nvSpPr>
          <p:cNvPr id="3" name="Title 2"/>
          <p:cNvSpPr>
            <a:spLocks noGrp="1"/>
          </p:cNvSpPr>
          <p:nvPr>
            <p:ph type="title"/>
          </p:nvPr>
        </p:nvSpPr>
        <p:spPr/>
        <p:txBody>
          <a:bodyPr/>
          <a:lstStyle/>
          <a:p>
            <a:r>
              <a:rPr lang="en-US" dirty="0"/>
              <a:t>A Real Downgrade Case</a:t>
            </a:r>
          </a:p>
        </p:txBody>
      </p:sp>
    </p:spTree>
    <p:extLst>
      <p:ext uri="{BB962C8B-B14F-4D97-AF65-F5344CB8AC3E}">
        <p14:creationId xmlns:p14="http://schemas.microsoft.com/office/powerpoint/2010/main" val="246115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x">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1675" y="1169988"/>
            <a:ext cx="7739063" cy="3468687"/>
          </a:xfrm>
        </p:spPr>
      </p:pic>
      <p:sp>
        <p:nvSpPr>
          <p:cNvPr id="3" name="Title 2"/>
          <p:cNvSpPr>
            <a:spLocks noGrp="1"/>
          </p:cNvSpPr>
          <p:nvPr>
            <p:ph type="title"/>
          </p:nvPr>
        </p:nvSpPr>
        <p:spPr/>
        <p:txBody>
          <a:bodyPr/>
          <a:lstStyle/>
          <a:p>
            <a:r>
              <a:rPr lang="en-US" dirty="0"/>
              <a:t>A Real Downgrade Case</a:t>
            </a:r>
          </a:p>
        </p:txBody>
      </p:sp>
    </p:spTree>
    <p:extLst>
      <p:ext uri="{BB962C8B-B14F-4D97-AF65-F5344CB8AC3E}">
        <p14:creationId xmlns:p14="http://schemas.microsoft.com/office/powerpoint/2010/main" val="218120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2016 Autodesk Technical Summit 16x9">
  <a:themeElements>
    <a:clrScheme name="Autodesk 2016 Color Theme">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defRPr dirty="0" smtClean="0">
            <a:latin typeface="Artifakt LegendOfc" panose="020B0504020101020102" pitchFamily="34" charset="0"/>
            <a:cs typeface="Artifakt LegendOfc" panose="020B0504020101020102" pitchFamily="34" charset="0"/>
          </a:defRPr>
        </a:defPPr>
      </a:lstStyle>
    </a:txDef>
  </a:objectDefaults>
  <a:extraClrSchemeLst/>
  <a:extLst>
    <a:ext uri="{05A4C25C-085E-4340-85A3-A5531E510DB2}">
      <thm15:themeFamily xmlns:thm15="http://schemas.microsoft.com/office/thememl/2012/main" name="2016 Autodesk Corporate template 16x9" id="{0243E05B-EDD1-0747-8820-F1041EC6B013}" vid="{D99D46F2-8291-914E-BB22-CB2D5B6E2E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000000"/>
    </a:dk1>
    <a:lt1>
      <a:srgbClr val="FFFFFF"/>
    </a:lt1>
    <a:dk2>
      <a:srgbClr val="000000"/>
    </a:dk2>
    <a:lt2>
      <a:srgbClr val="FFFFFF"/>
    </a:lt2>
    <a:accent1>
      <a:srgbClr val="AAAAAA"/>
    </a:accent1>
    <a:accent2>
      <a:srgbClr val="7F7F7F"/>
    </a:accent2>
    <a:accent3>
      <a:srgbClr val="555555"/>
    </a:accent3>
    <a:accent4>
      <a:srgbClr val="1B58A8"/>
    </a:accent4>
    <a:accent5>
      <a:srgbClr val="005E30"/>
    </a:accent5>
    <a:accent6>
      <a:srgbClr val="007272"/>
    </a:accent6>
    <a:hlink>
      <a:srgbClr val="007272"/>
    </a:hlink>
    <a:folHlink>
      <a:srgbClr val="32BC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c883d6e8adc9912eb12490910e7f570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D63A2F-DC26-4D2F-927E-9DE26BE66D0D}">
  <ds:schemaRefs>
    <ds:schemaRef ds:uri="http://schemas.microsoft.com/office/infopath/2007/PartnerControls"/>
    <ds:schemaRef ds:uri="http://purl.org/dc/term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D2111F9F-820E-4D4B-AA36-0BA5AD1EAA25}">
  <ds:schemaRefs>
    <ds:schemaRef ds:uri="http://schemas.microsoft.com/sharepoint/v3/contenttype/forms"/>
  </ds:schemaRefs>
</ds:datastoreItem>
</file>

<file path=customXml/itemProps3.xml><?xml version="1.0" encoding="utf-8"?>
<ds:datastoreItem xmlns:ds="http://schemas.openxmlformats.org/officeDocument/2006/customXml" ds:itemID="{67348ACD-906C-4345-A849-34BEAB0D33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2016 Autodesk Corporate template 16x9</Template>
  <TotalTime>10144</TotalTime>
  <Words>3477</Words>
  <Application>Microsoft Office PowerPoint</Application>
  <PresentationFormat>On-screen Show (16:9)</PresentationFormat>
  <Paragraphs>274</Paragraphs>
  <Slides>30</Slides>
  <Notes>29</Notes>
  <HiddenSlides>1</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 Unicode MS</vt:lpstr>
      <vt:lpstr>DengXian</vt:lpstr>
      <vt:lpstr>Menlo</vt:lpstr>
      <vt:lpstr>宋体</vt:lpstr>
      <vt:lpstr>Arial</vt:lpstr>
      <vt:lpstr>Artifakt ElementOfc</vt:lpstr>
      <vt:lpstr>Artifakt LegendOfc</vt:lpstr>
      <vt:lpstr>Calibri</vt:lpstr>
      <vt:lpstr>Consolas</vt:lpstr>
      <vt:lpstr>Courier New</vt:lpstr>
      <vt:lpstr>Wingdings</vt:lpstr>
      <vt:lpstr>2016 Autodesk Technical Summit 16x9</vt:lpstr>
      <vt:lpstr>PowerPoint Presentation</vt:lpstr>
      <vt:lpstr>Resiliency Test with WireMock for Derivative Service</vt:lpstr>
      <vt:lpstr>Agenda</vt:lpstr>
      <vt:lpstr>Resiliency Test Introduction</vt:lpstr>
      <vt:lpstr>Cloud Services Test Area</vt:lpstr>
      <vt:lpstr>What is Resiliency Test</vt:lpstr>
      <vt:lpstr>Why is Resiliency Test Important</vt:lpstr>
      <vt:lpstr>A Real Downgrade Case</vt:lpstr>
      <vt:lpstr>A Real Downgrade Case</vt:lpstr>
      <vt:lpstr>Resiliency Test Infrastructure</vt:lpstr>
      <vt:lpstr>Methodology</vt:lpstr>
      <vt:lpstr>Methodology</vt:lpstr>
      <vt:lpstr>Test Plan</vt:lpstr>
      <vt:lpstr>WireMock</vt:lpstr>
      <vt:lpstr>WireMock for Unit Test</vt:lpstr>
      <vt:lpstr>WireMock for Mock Server</vt:lpstr>
      <vt:lpstr>WireMock for Mock Server</vt:lpstr>
      <vt:lpstr>WireMock for Mock Server</vt:lpstr>
      <vt:lpstr>Fabric</vt:lpstr>
      <vt:lpstr>Fabric</vt:lpstr>
      <vt:lpstr>Fabric for Mock Server Deployment</vt:lpstr>
      <vt:lpstr>Test Scenarios</vt:lpstr>
      <vt:lpstr>Demo for Whole Automation Pipeline</vt:lpstr>
      <vt:lpstr>Resiliency Test Results Analysis </vt:lpstr>
      <vt:lpstr>Verification guideline</vt:lpstr>
      <vt:lpstr>Statistics </vt:lpstr>
      <vt:lpstr>Derivative Service Improvements</vt:lpstr>
      <vt:lpstr>Derivative Service Improvements(Cont.)</vt:lpstr>
      <vt:lpstr>Reference</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Richard-Hang Su</cp:lastModifiedBy>
  <cp:revision>211</cp:revision>
  <dcterms:created xsi:type="dcterms:W3CDTF">2016-02-11T23:15:32Z</dcterms:created>
  <dcterms:modified xsi:type="dcterms:W3CDTF">2016-05-20T07:57:51Z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